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302" r:id="rId3"/>
    <p:sldId id="332" r:id="rId4"/>
    <p:sldId id="303" r:id="rId5"/>
    <p:sldId id="304" r:id="rId6"/>
    <p:sldId id="305" r:id="rId7"/>
    <p:sldId id="306" r:id="rId8"/>
    <p:sldId id="336" r:id="rId9"/>
    <p:sldId id="337" r:id="rId10"/>
    <p:sldId id="338" r:id="rId11"/>
    <p:sldId id="339" r:id="rId12"/>
    <p:sldId id="340" r:id="rId13"/>
    <p:sldId id="347" r:id="rId14"/>
    <p:sldId id="341" r:id="rId15"/>
    <p:sldId id="342" r:id="rId16"/>
    <p:sldId id="343" r:id="rId17"/>
    <p:sldId id="344" r:id="rId18"/>
    <p:sldId id="345" r:id="rId19"/>
    <p:sldId id="346" r:id="rId20"/>
    <p:sldId id="324" r:id="rId21"/>
    <p:sldId id="325" r:id="rId22"/>
  </p:sldIdLst>
  <p:sldSz cx="12192000" cy="6858000"/>
  <p:notesSz cx="6858000" cy="9144000"/>
  <p:defaultTextStyle>
    <a:defPPr>
      <a:defRPr lang="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>
        <p:scale>
          <a:sx n="77" d="100"/>
          <a:sy n="77" d="100"/>
        </p:scale>
        <p:origin x="189" y="-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70153-0B43-4D18-98C7-9B8157CB0F2C}" type="datetimeFigureOut">
              <a:rPr lang="sl-SI" smtClean="0"/>
              <a:t>6. 10. 2025</a:t>
            </a:fld>
            <a:endParaRPr lang="sl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713B3E-2028-4010-823D-C0F0B0C77A89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30152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713B3E-2028-4010-823D-C0F0B0C77A89}" type="slidenum">
              <a:rPr lang="sl-SI" smtClean="0"/>
              <a:t>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145672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4FEF5-A006-4C04-9D0A-CCB95CC4CA6E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31670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F4F6C-4CE9-490C-B01B-2EC832EDEBF5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10191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5AB9-1193-4235-8B26-E7C8B3533800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57456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816F3-AA41-4C67-8A17-777AAF0FE4F4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726817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F773D-30B5-407C-ADDE-7A850C3F163B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3362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F564-5212-4590-8F74-183587F7F77F}" type="datetime1">
              <a:rPr lang="sl-SI" smtClean="0"/>
              <a:t>6. 10. 2025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24448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18BF-6DBF-4760-8124-15C331DAEFE2}" type="datetime1">
              <a:rPr lang="sl-SI" smtClean="0"/>
              <a:t>6. 10. 2025</a:t>
            </a:fld>
            <a:endParaRPr lang="sl-S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5336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BBACC-80B9-4640-AFC8-4DE99E1B9585}" type="datetime1">
              <a:rPr lang="sl-SI" smtClean="0"/>
              <a:t>6. 10. 2025</a:t>
            </a:fld>
            <a:endParaRPr lang="sl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214879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3A38C-255A-4CBB-8BF9-CDF60AD2C977}" type="datetime1">
              <a:rPr lang="sl-SI" smtClean="0"/>
              <a:t>6. 10. 2025</a:t>
            </a:fld>
            <a:endParaRPr lang="sl-S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829373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43F26-E5E8-4F49-8045-BED19A82B036}" type="datetime1">
              <a:rPr lang="sl-SI" smtClean="0"/>
              <a:t>6. 10. 2025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385910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5E4CD-0F7A-4044-81B1-B47C370D12E3}" type="datetime1">
              <a:rPr lang="sl-SI" smtClean="0"/>
              <a:t>6. 10. 2025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0755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 noProof="0" dirty="0" err="1"/>
              <a:t>Click</a:t>
            </a:r>
            <a:r>
              <a:rPr lang="sl-SI" noProof="0" dirty="0"/>
              <a:t> to </a:t>
            </a:r>
            <a:r>
              <a:rPr lang="sl-SI" noProof="0" dirty="0" err="1"/>
              <a:t>edit</a:t>
            </a:r>
            <a:r>
              <a:rPr lang="sl-SI" noProof="0" dirty="0"/>
              <a:t> </a:t>
            </a:r>
            <a:r>
              <a:rPr lang="sl-SI" noProof="0" dirty="0" err="1"/>
              <a:t>Master</a:t>
            </a:r>
            <a:r>
              <a:rPr lang="sl-SI" noProof="0" dirty="0"/>
              <a:t> title </a:t>
            </a:r>
            <a:r>
              <a:rPr lang="sl-SI" noProof="0" dirty="0" err="1"/>
              <a:t>style</a:t>
            </a:r>
            <a:endParaRPr lang="sl-SI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 noProof="0" dirty="0" err="1"/>
              <a:t>Click</a:t>
            </a:r>
            <a:r>
              <a:rPr lang="sl-SI" noProof="0" dirty="0"/>
              <a:t> to </a:t>
            </a:r>
            <a:r>
              <a:rPr lang="sl-SI" noProof="0" dirty="0" err="1"/>
              <a:t>edit</a:t>
            </a:r>
            <a:r>
              <a:rPr lang="sl-SI" noProof="0" dirty="0"/>
              <a:t> </a:t>
            </a:r>
            <a:r>
              <a:rPr lang="sl-SI" noProof="0" dirty="0" err="1"/>
              <a:t>Master</a:t>
            </a:r>
            <a:r>
              <a:rPr lang="sl-SI" noProof="0" dirty="0"/>
              <a:t> </a:t>
            </a:r>
            <a:r>
              <a:rPr lang="sl-SI" noProof="0" dirty="0" err="1"/>
              <a:t>text</a:t>
            </a:r>
            <a:r>
              <a:rPr lang="sl-SI" noProof="0" dirty="0"/>
              <a:t> </a:t>
            </a:r>
            <a:r>
              <a:rPr lang="sl-SI" noProof="0" dirty="0" err="1"/>
              <a:t>styles</a:t>
            </a:r>
            <a:endParaRPr lang="sl-SI" noProof="0" dirty="0"/>
          </a:p>
          <a:p>
            <a:pPr lvl="1"/>
            <a:r>
              <a:rPr lang="sl-SI" noProof="0" dirty="0" err="1"/>
              <a:t>Second</a:t>
            </a:r>
            <a:r>
              <a:rPr lang="sl-SI" noProof="0" dirty="0"/>
              <a:t> </a:t>
            </a:r>
            <a:r>
              <a:rPr lang="sl-SI" noProof="0" dirty="0" err="1"/>
              <a:t>level</a:t>
            </a:r>
            <a:endParaRPr lang="sl-SI" noProof="0" dirty="0"/>
          </a:p>
          <a:p>
            <a:pPr lvl="2"/>
            <a:r>
              <a:rPr lang="sl-SI" noProof="0" dirty="0" err="1"/>
              <a:t>Third</a:t>
            </a:r>
            <a:r>
              <a:rPr lang="sl-SI" noProof="0" dirty="0"/>
              <a:t> </a:t>
            </a:r>
            <a:r>
              <a:rPr lang="sl-SI" noProof="0" dirty="0" err="1"/>
              <a:t>level</a:t>
            </a:r>
            <a:endParaRPr lang="sl-SI" noProof="0" dirty="0"/>
          </a:p>
          <a:p>
            <a:pPr lvl="3"/>
            <a:r>
              <a:rPr lang="sl-SI" noProof="0" dirty="0" err="1"/>
              <a:t>Fourth</a:t>
            </a:r>
            <a:r>
              <a:rPr lang="sl-SI" noProof="0" dirty="0"/>
              <a:t> </a:t>
            </a:r>
            <a:r>
              <a:rPr lang="sl-SI" noProof="0" dirty="0" err="1"/>
              <a:t>level</a:t>
            </a:r>
            <a:endParaRPr lang="sl-SI" noProof="0" dirty="0"/>
          </a:p>
          <a:p>
            <a:pPr lvl="4"/>
            <a:r>
              <a:rPr lang="sl-SI" noProof="0" dirty="0" err="1"/>
              <a:t>Fifth</a:t>
            </a:r>
            <a:r>
              <a:rPr lang="sl-SI" noProof="0" dirty="0"/>
              <a:t> </a:t>
            </a:r>
            <a:r>
              <a:rPr lang="sl-SI" noProof="0" dirty="0" err="1"/>
              <a:t>level</a:t>
            </a:r>
            <a:endParaRPr lang="sl-SI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CC09E-C598-4F16-9EB9-4DFD11F1952E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baseline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FC4703F8-86A3-4EAB-8E09-984F782C5FA7}" type="slidenum">
              <a:rPr lang="sl-SI" smtClean="0"/>
              <a:pPr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260743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tx1"/>
          </a:solidFill>
          <a:latin typeface="Tahom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0707" y="614363"/>
            <a:ext cx="10050585" cy="238760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Konservativne</a:t>
            </a:r>
            <a:r>
              <a:rPr lang="en-US" dirty="0"/>
              <a:t> </a:t>
            </a:r>
            <a:r>
              <a:rPr lang="en-US" dirty="0" err="1"/>
              <a:t>oblike</a:t>
            </a:r>
            <a:r>
              <a:rPr lang="en-US" dirty="0"/>
              <a:t> </a:t>
            </a:r>
            <a:r>
              <a:rPr lang="en-US" dirty="0" err="1"/>
              <a:t>zdravljenja</a:t>
            </a:r>
            <a:r>
              <a:rPr lang="en-US" dirty="0"/>
              <a:t>                                                   </a:t>
            </a:r>
            <a:r>
              <a:rPr lang="en-US" dirty="0" err="1"/>
              <a:t>mišičnoskeletnega</a:t>
            </a:r>
            <a:r>
              <a:rPr lang="en-US" dirty="0"/>
              <a:t> </a:t>
            </a:r>
            <a:r>
              <a:rPr lang="en-US" dirty="0" err="1"/>
              <a:t>sistema</a:t>
            </a:r>
            <a:endParaRPr lang="sl-SI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88191"/>
            <a:ext cx="9144000" cy="2337655"/>
          </a:xfrm>
        </p:spPr>
        <p:txBody>
          <a:bodyPr>
            <a:normAutofit/>
          </a:bodyPr>
          <a:lstStyle/>
          <a:p>
            <a:r>
              <a:rPr lang="en-US" dirty="0"/>
              <a:t>Prof. dr. </a:t>
            </a:r>
            <a:r>
              <a:rPr lang="en-US" dirty="0" err="1"/>
              <a:t>Matej</a:t>
            </a:r>
            <a:r>
              <a:rPr lang="en-US" dirty="0"/>
              <a:t> </a:t>
            </a:r>
            <a:r>
              <a:rPr lang="en-US" dirty="0" err="1"/>
              <a:t>Drobnič</a:t>
            </a:r>
            <a:r>
              <a:rPr lang="en-US" dirty="0"/>
              <a:t>, dr. med.</a:t>
            </a:r>
          </a:p>
          <a:p>
            <a:endParaRPr lang="en-US" dirty="0"/>
          </a:p>
          <a:p>
            <a:r>
              <a:rPr lang="en-US" dirty="0" err="1"/>
              <a:t>Ortopedska</a:t>
            </a:r>
            <a:r>
              <a:rPr lang="en-US" dirty="0"/>
              <a:t> </a:t>
            </a:r>
            <a:r>
              <a:rPr lang="en-US" dirty="0" err="1"/>
              <a:t>klinika</a:t>
            </a:r>
            <a:r>
              <a:rPr lang="en-US" dirty="0"/>
              <a:t> </a:t>
            </a:r>
            <a:r>
              <a:rPr lang="en-US" dirty="0" err="1"/>
              <a:t>UKC</a:t>
            </a:r>
            <a:r>
              <a:rPr lang="en-US" dirty="0"/>
              <a:t> Ljubljana</a:t>
            </a:r>
          </a:p>
          <a:p>
            <a:r>
              <a:rPr lang="en-US" dirty="0" err="1"/>
              <a:t>Katedra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ortopedijo</a:t>
            </a:r>
            <a:r>
              <a:rPr lang="en-US" dirty="0"/>
              <a:t> MF </a:t>
            </a:r>
            <a:r>
              <a:rPr lang="en-US" dirty="0" err="1"/>
              <a:t>Univerza</a:t>
            </a:r>
            <a:r>
              <a:rPr lang="en-US" dirty="0"/>
              <a:t> v </a:t>
            </a:r>
            <a:r>
              <a:rPr lang="en-US" dirty="0" err="1"/>
              <a:t>Ljubljani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968226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Fizioterapija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fizikalna</a:t>
            </a:r>
            <a:r>
              <a:rPr lang="en-US" dirty="0"/>
              <a:t> </a:t>
            </a:r>
            <a:r>
              <a:rPr lang="en-US" dirty="0" err="1"/>
              <a:t>terapija</a:t>
            </a:r>
            <a:endParaRPr lang="en-US" dirty="0"/>
          </a:p>
          <a:p>
            <a:pPr lvl="1"/>
            <a:r>
              <a:rPr lang="en-US" dirty="0" err="1"/>
              <a:t>toplota</a:t>
            </a:r>
            <a:endParaRPr lang="en-US" dirty="0"/>
          </a:p>
          <a:p>
            <a:pPr lvl="1"/>
            <a:r>
              <a:rPr lang="en-US" dirty="0" err="1"/>
              <a:t>mehano</a:t>
            </a:r>
            <a:endParaRPr lang="en-US" dirty="0"/>
          </a:p>
          <a:p>
            <a:pPr lvl="1"/>
            <a:r>
              <a:rPr lang="en-US" dirty="0" err="1"/>
              <a:t>svetloba</a:t>
            </a:r>
            <a:endParaRPr lang="en-US" dirty="0"/>
          </a:p>
          <a:p>
            <a:r>
              <a:rPr lang="en-US" dirty="0" err="1"/>
              <a:t>elektroterapija</a:t>
            </a:r>
            <a:endParaRPr lang="en-US" dirty="0"/>
          </a:p>
          <a:p>
            <a:r>
              <a:rPr lang="en-US" dirty="0" err="1"/>
              <a:t>kinezioterapija</a:t>
            </a:r>
            <a:endParaRPr lang="en-US" dirty="0"/>
          </a:p>
          <a:p>
            <a:r>
              <a:rPr lang="en-US" dirty="0" err="1"/>
              <a:t>manualna</a:t>
            </a:r>
            <a:r>
              <a:rPr lang="en-US" dirty="0"/>
              <a:t> </a:t>
            </a:r>
            <a:r>
              <a:rPr lang="en-US" dirty="0" err="1"/>
              <a:t>terapija</a:t>
            </a:r>
            <a:endParaRPr lang="en-US" dirty="0"/>
          </a:p>
          <a:p>
            <a:r>
              <a:rPr lang="en-US" dirty="0" err="1"/>
              <a:t>nevro-fizioterapija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10</a:t>
            </a:fld>
            <a:endParaRPr lang="sl-SI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5285" y="758091"/>
            <a:ext cx="1858762" cy="10675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9957" y="917514"/>
            <a:ext cx="2384597" cy="15868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1386" y="3040251"/>
            <a:ext cx="2200081" cy="14640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7630" y="1027906"/>
            <a:ext cx="1708445" cy="17084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6860" y="2013718"/>
            <a:ext cx="2099042" cy="139681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10600" y="3842617"/>
            <a:ext cx="2133600" cy="2133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43091" y="4822926"/>
            <a:ext cx="1989524" cy="165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506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Fizioterapija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protibolečinsko</a:t>
            </a:r>
            <a:r>
              <a:rPr lang="en-US" dirty="0"/>
              <a:t> + </a:t>
            </a:r>
            <a:r>
              <a:rPr lang="en-US" dirty="0" err="1"/>
              <a:t>protivnetno</a:t>
            </a:r>
            <a:endParaRPr lang="en-US" dirty="0"/>
          </a:p>
          <a:p>
            <a:r>
              <a:rPr lang="en-US" dirty="0" err="1"/>
              <a:t>povečanje</a:t>
            </a:r>
            <a:r>
              <a:rPr lang="en-US" dirty="0"/>
              <a:t> </a:t>
            </a:r>
            <a:r>
              <a:rPr lang="en-US" dirty="0" err="1"/>
              <a:t>obsega</a:t>
            </a:r>
            <a:r>
              <a:rPr lang="en-US" dirty="0"/>
              <a:t> </a:t>
            </a:r>
            <a:r>
              <a:rPr lang="en-US" dirty="0" err="1"/>
              <a:t>gibljivosti</a:t>
            </a:r>
            <a:endParaRPr lang="en-US" dirty="0"/>
          </a:p>
          <a:p>
            <a:r>
              <a:rPr lang="en-US" dirty="0" err="1"/>
              <a:t>preprečevanje</a:t>
            </a:r>
            <a:r>
              <a:rPr lang="en-US" dirty="0"/>
              <a:t>/</a:t>
            </a:r>
            <a:r>
              <a:rPr lang="en-US" dirty="0" err="1"/>
              <a:t>zdravljenje</a:t>
            </a:r>
            <a:r>
              <a:rPr lang="en-US" dirty="0"/>
              <a:t> </a:t>
            </a:r>
            <a:r>
              <a:rPr lang="en-US" dirty="0" err="1"/>
              <a:t>mišične</a:t>
            </a:r>
            <a:r>
              <a:rPr lang="en-US" dirty="0"/>
              <a:t> </a:t>
            </a:r>
            <a:r>
              <a:rPr lang="en-US" dirty="0" err="1"/>
              <a:t>atrofije</a:t>
            </a:r>
            <a:endParaRPr lang="en-US" dirty="0"/>
          </a:p>
          <a:p>
            <a:r>
              <a:rPr lang="en-US" dirty="0" err="1"/>
              <a:t>zmanjšanje</a:t>
            </a:r>
            <a:r>
              <a:rPr lang="en-US" dirty="0"/>
              <a:t> </a:t>
            </a:r>
            <a:r>
              <a:rPr lang="en-US" dirty="0" err="1"/>
              <a:t>spastičnosti</a:t>
            </a:r>
            <a:endParaRPr lang="en-US" dirty="0"/>
          </a:p>
          <a:p>
            <a:r>
              <a:rPr lang="en-US" dirty="0" err="1"/>
              <a:t>šola</a:t>
            </a:r>
            <a:r>
              <a:rPr lang="en-US" dirty="0"/>
              <a:t> </a:t>
            </a:r>
            <a:r>
              <a:rPr lang="en-US" dirty="0" err="1"/>
              <a:t>hoje</a:t>
            </a:r>
            <a:endParaRPr lang="en-US" dirty="0"/>
          </a:p>
          <a:p>
            <a:r>
              <a:rPr lang="en-US" dirty="0" err="1"/>
              <a:t>nameščanje</a:t>
            </a:r>
            <a:r>
              <a:rPr lang="en-US" dirty="0"/>
              <a:t>/</a:t>
            </a:r>
            <a:r>
              <a:rPr lang="en-US" dirty="0" err="1"/>
              <a:t>prilagoditev</a:t>
            </a:r>
            <a:r>
              <a:rPr lang="en-US" dirty="0"/>
              <a:t> </a:t>
            </a:r>
            <a:r>
              <a:rPr lang="en-US" dirty="0" err="1"/>
              <a:t>MTP</a:t>
            </a:r>
            <a:endParaRPr lang="en-US" dirty="0"/>
          </a:p>
          <a:p>
            <a:r>
              <a:rPr lang="en-US" dirty="0" err="1"/>
              <a:t>samostojnost</a:t>
            </a:r>
            <a:r>
              <a:rPr lang="en-US" dirty="0"/>
              <a:t> </a:t>
            </a:r>
            <a:r>
              <a:rPr lang="en-US" dirty="0" err="1"/>
              <a:t>pri</a:t>
            </a:r>
            <a:r>
              <a:rPr lang="en-US" dirty="0"/>
              <a:t> </a:t>
            </a:r>
            <a:r>
              <a:rPr lang="en-US" dirty="0" err="1"/>
              <a:t>transferjih</a:t>
            </a:r>
            <a:endParaRPr lang="en-US" dirty="0"/>
          </a:p>
          <a:p>
            <a:r>
              <a:rPr lang="en-US" dirty="0" err="1"/>
              <a:t>vaje</a:t>
            </a:r>
            <a:r>
              <a:rPr lang="en-US" dirty="0"/>
              <a:t>: </a:t>
            </a:r>
            <a:r>
              <a:rPr lang="en-US" dirty="0" err="1"/>
              <a:t>aktivne</a:t>
            </a:r>
            <a:r>
              <a:rPr lang="en-US" dirty="0"/>
              <a:t>, </a:t>
            </a:r>
            <a:r>
              <a:rPr lang="en-US" dirty="0" err="1"/>
              <a:t>pasivne</a:t>
            </a:r>
            <a:r>
              <a:rPr lang="en-US" dirty="0"/>
              <a:t>, </a:t>
            </a:r>
            <a:r>
              <a:rPr lang="en-US" dirty="0" err="1"/>
              <a:t>asistirane</a:t>
            </a:r>
            <a:r>
              <a:rPr lang="en-US" dirty="0"/>
              <a:t>, </a:t>
            </a:r>
            <a:r>
              <a:rPr lang="en-US" dirty="0" err="1"/>
              <a:t>SMV</a:t>
            </a:r>
            <a:r>
              <a:rPr lang="en-US" dirty="0"/>
              <a:t>, </a:t>
            </a:r>
            <a:r>
              <a:rPr lang="en-US" dirty="0" err="1"/>
              <a:t>PNF</a:t>
            </a:r>
            <a:r>
              <a:rPr lang="en-US" dirty="0"/>
              <a:t>, </a:t>
            </a:r>
            <a:r>
              <a:rPr lang="en-US" dirty="0" err="1"/>
              <a:t>BFR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11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3578" y="777077"/>
            <a:ext cx="2458719" cy="16361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2699538"/>
            <a:ext cx="2345192" cy="15549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3266" y="4433889"/>
            <a:ext cx="2280261" cy="151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161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Post-</a:t>
            </a:r>
            <a:r>
              <a:rPr lang="en-US" dirty="0" err="1"/>
              <a:t>rehabilitacija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poln</a:t>
            </a:r>
            <a:r>
              <a:rPr lang="en-US" dirty="0"/>
              <a:t> </a:t>
            </a:r>
            <a:r>
              <a:rPr lang="en-US" dirty="0" err="1"/>
              <a:t>obseg</a:t>
            </a:r>
            <a:r>
              <a:rPr lang="en-US" dirty="0"/>
              <a:t> </a:t>
            </a:r>
            <a:r>
              <a:rPr lang="en-US" dirty="0" err="1"/>
              <a:t>giba</a:t>
            </a:r>
            <a:r>
              <a:rPr lang="en-US" dirty="0"/>
              <a:t>, </a:t>
            </a:r>
            <a:r>
              <a:rPr lang="en-US" dirty="0" err="1"/>
              <a:t>brez</a:t>
            </a:r>
            <a:r>
              <a:rPr lang="en-US" dirty="0"/>
              <a:t> </a:t>
            </a:r>
            <a:r>
              <a:rPr lang="en-US" dirty="0" err="1"/>
              <a:t>bolečin</a:t>
            </a:r>
            <a:r>
              <a:rPr lang="en-US" dirty="0"/>
              <a:t> oz. </a:t>
            </a:r>
            <a:r>
              <a:rPr lang="en-US" dirty="0" err="1"/>
              <a:t>šepanja</a:t>
            </a:r>
            <a:endParaRPr lang="en-US" dirty="0"/>
          </a:p>
          <a:p>
            <a:r>
              <a:rPr lang="en-US" dirty="0" err="1"/>
              <a:t>namen</a:t>
            </a:r>
            <a:r>
              <a:rPr lang="en-US" dirty="0"/>
              <a:t> </a:t>
            </a:r>
            <a:r>
              <a:rPr lang="en-US" dirty="0" err="1"/>
              <a:t>uravnotežena</a:t>
            </a:r>
            <a:r>
              <a:rPr lang="en-US" dirty="0"/>
              <a:t> </a:t>
            </a:r>
            <a:r>
              <a:rPr lang="en-US" dirty="0" err="1"/>
              <a:t>mišična</a:t>
            </a:r>
            <a:r>
              <a:rPr lang="en-US" dirty="0"/>
              <a:t> </a:t>
            </a:r>
            <a:r>
              <a:rPr lang="en-US" dirty="0" err="1"/>
              <a:t>aktivacija</a:t>
            </a:r>
            <a:endParaRPr lang="en-US" dirty="0"/>
          </a:p>
          <a:p>
            <a:r>
              <a:rPr lang="en-US" dirty="0" err="1"/>
              <a:t>športno</a:t>
            </a:r>
            <a:r>
              <a:rPr lang="en-US" dirty="0"/>
              <a:t> </a:t>
            </a:r>
            <a:r>
              <a:rPr lang="en-US" dirty="0" err="1"/>
              <a:t>specifična</a:t>
            </a:r>
            <a:r>
              <a:rPr lang="en-US" dirty="0"/>
              <a:t> </a:t>
            </a:r>
            <a:r>
              <a:rPr lang="en-US" dirty="0" err="1"/>
              <a:t>vadba</a:t>
            </a:r>
            <a:endParaRPr lang="en-US" dirty="0"/>
          </a:p>
          <a:p>
            <a:r>
              <a:rPr lang="en-US" dirty="0"/>
              <a:t>return-to-play, return-to-work</a:t>
            </a:r>
          </a:p>
          <a:p>
            <a:r>
              <a:rPr lang="en-US" dirty="0" err="1"/>
              <a:t>funkcionalna</a:t>
            </a:r>
            <a:r>
              <a:rPr lang="en-US" dirty="0"/>
              <a:t> </a:t>
            </a:r>
            <a:r>
              <a:rPr lang="en-US" dirty="0" err="1"/>
              <a:t>diagnostika</a:t>
            </a:r>
            <a:r>
              <a:rPr lang="en-US" dirty="0"/>
              <a:t>, </a:t>
            </a:r>
            <a:r>
              <a:rPr lang="en-US" dirty="0" err="1"/>
              <a:t>meritve</a:t>
            </a:r>
            <a:endParaRPr lang="en-US" dirty="0"/>
          </a:p>
          <a:p>
            <a:r>
              <a:rPr lang="en-US" dirty="0" err="1"/>
              <a:t>odprava</a:t>
            </a:r>
            <a:r>
              <a:rPr lang="en-US" dirty="0"/>
              <a:t> </a:t>
            </a:r>
            <a:r>
              <a:rPr lang="en-US" dirty="0" err="1"/>
              <a:t>rizičnih</a:t>
            </a:r>
            <a:r>
              <a:rPr lang="en-US" dirty="0"/>
              <a:t> </a:t>
            </a:r>
            <a:r>
              <a:rPr lang="en-US" dirty="0" err="1"/>
              <a:t>dejavnikov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fizioterapevti</a:t>
            </a:r>
            <a:r>
              <a:rPr lang="en-US" dirty="0"/>
              <a:t>, </a:t>
            </a:r>
            <a:r>
              <a:rPr lang="en-US" dirty="0" err="1"/>
              <a:t>kineziologi</a:t>
            </a:r>
            <a:r>
              <a:rPr lang="en-US" dirty="0"/>
              <a:t>, </a:t>
            </a:r>
            <a:r>
              <a:rPr lang="en-US" dirty="0" err="1"/>
              <a:t>športni</a:t>
            </a:r>
            <a:r>
              <a:rPr lang="en-US" dirty="0"/>
              <a:t> </a:t>
            </a:r>
            <a:r>
              <a:rPr lang="en-US" dirty="0" err="1"/>
              <a:t>trenerji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12</a:t>
            </a:fld>
            <a:endParaRPr lang="sl-SI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6850" y="1620227"/>
            <a:ext cx="2143125" cy="2133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4207" y="3933214"/>
            <a:ext cx="2345768" cy="1561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001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Akupunktura</a:t>
            </a:r>
            <a:r>
              <a:rPr lang="en-US" dirty="0"/>
              <a:t>, </a:t>
            </a:r>
            <a:r>
              <a:rPr lang="en-US" dirty="0" err="1"/>
              <a:t>suho</a:t>
            </a:r>
            <a:r>
              <a:rPr lang="en-US" dirty="0"/>
              <a:t> </a:t>
            </a:r>
            <a:r>
              <a:rPr lang="en-US" dirty="0" err="1"/>
              <a:t>iglanje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prvi</a:t>
            </a:r>
            <a:r>
              <a:rPr lang="en-US" dirty="0"/>
              <a:t> </a:t>
            </a:r>
            <a:r>
              <a:rPr lang="en-US" dirty="0" err="1"/>
              <a:t>pogled</a:t>
            </a:r>
            <a:r>
              <a:rPr lang="en-US" dirty="0"/>
              <a:t> </a:t>
            </a:r>
            <a:r>
              <a:rPr lang="en-US" dirty="0" err="1"/>
              <a:t>enako</a:t>
            </a:r>
            <a:endParaRPr lang="en-US" dirty="0"/>
          </a:p>
          <a:p>
            <a:r>
              <a:rPr lang="en-US" dirty="0" err="1"/>
              <a:t>vendar</a:t>
            </a:r>
            <a:r>
              <a:rPr lang="en-US" dirty="0"/>
              <a:t> </a:t>
            </a:r>
            <a:r>
              <a:rPr lang="en-US" dirty="0" err="1"/>
              <a:t>bistvene</a:t>
            </a:r>
            <a:r>
              <a:rPr lang="en-US" dirty="0"/>
              <a:t> </a:t>
            </a:r>
            <a:r>
              <a:rPr lang="en-US" dirty="0" err="1"/>
              <a:t>razlike</a:t>
            </a:r>
            <a:endParaRPr lang="en-US" dirty="0"/>
          </a:p>
          <a:p>
            <a:r>
              <a:rPr lang="en-US" dirty="0" err="1"/>
              <a:t>akupunktura</a:t>
            </a:r>
            <a:endParaRPr lang="en-US" dirty="0"/>
          </a:p>
          <a:p>
            <a:pPr lvl="1"/>
            <a:r>
              <a:rPr lang="en-US" dirty="0" err="1"/>
              <a:t>TKM</a:t>
            </a:r>
            <a:r>
              <a:rPr lang="en-US" dirty="0"/>
              <a:t>, </a:t>
            </a:r>
            <a:r>
              <a:rPr lang="en-US" dirty="0" err="1"/>
              <a:t>edukacija</a:t>
            </a:r>
            <a:endParaRPr lang="en-US" dirty="0"/>
          </a:p>
          <a:p>
            <a:pPr lvl="1"/>
            <a:r>
              <a:rPr lang="en-US" dirty="0" err="1"/>
              <a:t>zdravljenje</a:t>
            </a:r>
            <a:r>
              <a:rPr lang="en-US" dirty="0"/>
              <a:t> </a:t>
            </a:r>
            <a:r>
              <a:rPr lang="en-US" dirty="0" err="1"/>
              <a:t>MSK</a:t>
            </a:r>
            <a:r>
              <a:rPr lang="en-US" dirty="0"/>
              <a:t> in </a:t>
            </a:r>
            <a:r>
              <a:rPr lang="en-US" dirty="0" err="1"/>
              <a:t>številnih</a:t>
            </a:r>
            <a:r>
              <a:rPr lang="en-US" dirty="0"/>
              <a:t> </a:t>
            </a:r>
            <a:r>
              <a:rPr lang="en-US" dirty="0" err="1"/>
              <a:t>drugih</a:t>
            </a:r>
            <a:r>
              <a:rPr lang="en-US" dirty="0"/>
              <a:t> </a:t>
            </a:r>
            <a:r>
              <a:rPr lang="en-US" dirty="0" err="1"/>
              <a:t>bolezni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suho</a:t>
            </a:r>
            <a:r>
              <a:rPr lang="en-US" dirty="0"/>
              <a:t> </a:t>
            </a:r>
            <a:r>
              <a:rPr lang="en-US" dirty="0" err="1"/>
              <a:t>iglanje</a:t>
            </a:r>
            <a:r>
              <a:rPr lang="en-US" dirty="0"/>
              <a:t> (dry-needling)</a:t>
            </a:r>
          </a:p>
          <a:p>
            <a:pPr lvl="1"/>
            <a:r>
              <a:rPr lang="en-US" dirty="0"/>
              <a:t>rehab, FT, </a:t>
            </a:r>
            <a:r>
              <a:rPr lang="en-US" dirty="0" err="1"/>
              <a:t>ŠM</a:t>
            </a:r>
            <a:r>
              <a:rPr lang="en-US" dirty="0"/>
              <a:t> </a:t>
            </a:r>
            <a:r>
              <a:rPr lang="en-US" dirty="0" err="1"/>
              <a:t>terapevtska</a:t>
            </a:r>
            <a:r>
              <a:rPr lang="en-US" dirty="0"/>
              <a:t> </a:t>
            </a:r>
            <a:r>
              <a:rPr lang="en-US" dirty="0" err="1"/>
              <a:t>praksa</a:t>
            </a:r>
            <a:endParaRPr lang="en-US" dirty="0"/>
          </a:p>
          <a:p>
            <a:pPr lvl="1"/>
            <a:r>
              <a:rPr lang="en-US" dirty="0" err="1"/>
              <a:t>kronična</a:t>
            </a:r>
            <a:r>
              <a:rPr lang="en-US" dirty="0"/>
              <a:t> </a:t>
            </a:r>
            <a:r>
              <a:rPr lang="en-US" dirty="0" err="1"/>
              <a:t>miofascialna</a:t>
            </a:r>
            <a:r>
              <a:rPr lang="en-US" dirty="0"/>
              <a:t> </a:t>
            </a:r>
            <a:r>
              <a:rPr lang="en-US" dirty="0" err="1"/>
              <a:t>bolečina</a:t>
            </a:r>
            <a:r>
              <a:rPr lang="en-US" dirty="0"/>
              <a:t> in </a:t>
            </a:r>
            <a:r>
              <a:rPr lang="en-US" dirty="0" err="1"/>
              <a:t>napetost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13</a:t>
            </a:fld>
            <a:endParaRPr lang="sl-SI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845" y="4091838"/>
            <a:ext cx="2946401" cy="18042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8962" y="1500554"/>
            <a:ext cx="2793653" cy="205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9735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Zdravila</a:t>
            </a:r>
            <a:r>
              <a:rPr lang="en-US" dirty="0"/>
              <a:t> - </a:t>
            </a:r>
            <a:r>
              <a:rPr lang="en-US" dirty="0" err="1"/>
              <a:t>površinska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rubefaciensi</a:t>
            </a:r>
            <a:endParaRPr lang="en-US" dirty="0"/>
          </a:p>
          <a:p>
            <a:r>
              <a:rPr lang="en-US" dirty="0" err="1"/>
              <a:t>NSAR</a:t>
            </a:r>
            <a:endParaRPr lang="en-US" dirty="0"/>
          </a:p>
          <a:p>
            <a:r>
              <a:rPr lang="en-US" dirty="0" err="1"/>
              <a:t>heparinska</a:t>
            </a:r>
            <a:endParaRPr lang="en-US" dirty="0"/>
          </a:p>
          <a:p>
            <a:r>
              <a:rPr lang="en-US" dirty="0"/>
              <a:t>“</a:t>
            </a:r>
            <a:r>
              <a:rPr lang="en-US" dirty="0" err="1"/>
              <a:t>naravna</a:t>
            </a:r>
            <a:r>
              <a:rPr lang="en-US" dirty="0"/>
              <a:t>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14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2769" y="1515747"/>
            <a:ext cx="4230503" cy="6186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5783" y="2160060"/>
            <a:ext cx="4237489" cy="10510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5782" y="5529840"/>
            <a:ext cx="4237489" cy="5098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7983" y="4938765"/>
            <a:ext cx="4237489" cy="5631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5794" y="3634347"/>
            <a:ext cx="4089678" cy="8614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49093" y="1646238"/>
            <a:ext cx="3770695" cy="445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869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Zdravila</a:t>
            </a:r>
            <a:r>
              <a:rPr lang="en-US" dirty="0"/>
              <a:t> - </a:t>
            </a:r>
            <a:r>
              <a:rPr lang="en-US" dirty="0" err="1"/>
              <a:t>peroralna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/>
              <a:t>analgetiki</a:t>
            </a:r>
            <a:endParaRPr lang="en-US" dirty="0"/>
          </a:p>
          <a:p>
            <a:pPr lvl="1"/>
            <a:r>
              <a:rPr lang="en-US" dirty="0"/>
              <a:t>paracetamol, </a:t>
            </a:r>
            <a:r>
              <a:rPr lang="en-US" dirty="0" err="1"/>
              <a:t>metamizol</a:t>
            </a:r>
            <a:r>
              <a:rPr lang="en-US" dirty="0"/>
              <a:t>, tramadol, </a:t>
            </a:r>
            <a:r>
              <a:rPr lang="en-US" dirty="0" err="1"/>
              <a:t>opiati</a:t>
            </a:r>
            <a:endParaRPr lang="en-US" dirty="0"/>
          </a:p>
          <a:p>
            <a:r>
              <a:rPr lang="en-US" dirty="0" err="1"/>
              <a:t>antirevmatiki</a:t>
            </a:r>
            <a:endParaRPr lang="en-US" dirty="0"/>
          </a:p>
          <a:p>
            <a:pPr lvl="1"/>
            <a:r>
              <a:rPr lang="en-US" dirty="0" err="1"/>
              <a:t>NSAR</a:t>
            </a:r>
            <a:r>
              <a:rPr lang="en-US" dirty="0"/>
              <a:t>: </a:t>
            </a:r>
            <a:r>
              <a:rPr lang="en-US" dirty="0" err="1"/>
              <a:t>salicilat</a:t>
            </a:r>
            <a:r>
              <a:rPr lang="en-US" dirty="0"/>
              <a:t>, </a:t>
            </a:r>
            <a:r>
              <a:rPr lang="en-US" dirty="0" err="1"/>
              <a:t>dikofenak</a:t>
            </a:r>
            <a:r>
              <a:rPr lang="en-US" dirty="0"/>
              <a:t>, </a:t>
            </a:r>
            <a:r>
              <a:rPr lang="en-US" dirty="0" err="1"/>
              <a:t>ketoprofen</a:t>
            </a:r>
            <a:r>
              <a:rPr lang="en-US" dirty="0"/>
              <a:t>, ibuprofen, </a:t>
            </a:r>
            <a:r>
              <a:rPr lang="en-US" dirty="0" err="1"/>
              <a:t>naproksen</a:t>
            </a:r>
            <a:endParaRPr lang="en-US" dirty="0"/>
          </a:p>
          <a:p>
            <a:pPr lvl="1"/>
            <a:r>
              <a:rPr lang="en-US" dirty="0"/>
              <a:t>COX-2: </a:t>
            </a:r>
            <a:r>
              <a:rPr lang="en-US" dirty="0" err="1"/>
              <a:t>celexocib</a:t>
            </a:r>
            <a:r>
              <a:rPr lang="en-US" dirty="0"/>
              <a:t>, </a:t>
            </a:r>
            <a:r>
              <a:rPr lang="en-US" dirty="0" err="1"/>
              <a:t>etorixocib</a:t>
            </a:r>
            <a:endParaRPr lang="en-US" dirty="0"/>
          </a:p>
          <a:p>
            <a:pPr lvl="1"/>
            <a:r>
              <a:rPr lang="en-US" dirty="0" err="1"/>
              <a:t>kortikosteroidi</a:t>
            </a:r>
            <a:endParaRPr lang="en-US" dirty="0"/>
          </a:p>
          <a:p>
            <a:r>
              <a:rPr lang="en-US" dirty="0" err="1"/>
              <a:t>antibiotiki</a:t>
            </a:r>
            <a:endParaRPr lang="en-US" dirty="0"/>
          </a:p>
          <a:p>
            <a:pPr lvl="1"/>
            <a:r>
              <a:rPr lang="en-US" dirty="0" err="1"/>
              <a:t>antistafilokokni</a:t>
            </a:r>
            <a:r>
              <a:rPr lang="en-US" dirty="0"/>
              <a:t> </a:t>
            </a:r>
            <a:r>
              <a:rPr lang="en-US" dirty="0" err="1"/>
              <a:t>penicilini</a:t>
            </a:r>
            <a:r>
              <a:rPr lang="en-US" dirty="0"/>
              <a:t>, </a:t>
            </a:r>
            <a:r>
              <a:rPr lang="en-US" dirty="0" err="1"/>
              <a:t>ciprofloksacin</a:t>
            </a:r>
            <a:r>
              <a:rPr lang="en-US" dirty="0"/>
              <a:t>, rifampicin</a:t>
            </a:r>
          </a:p>
          <a:p>
            <a:r>
              <a:rPr lang="en-US" dirty="0" err="1"/>
              <a:t>zdravila</a:t>
            </a:r>
            <a:r>
              <a:rPr lang="en-US" dirty="0"/>
              <a:t> </a:t>
            </a:r>
            <a:r>
              <a:rPr lang="en-US" dirty="0" err="1"/>
              <a:t>proti</a:t>
            </a:r>
            <a:r>
              <a:rPr lang="en-US" dirty="0"/>
              <a:t> </a:t>
            </a:r>
            <a:r>
              <a:rPr lang="en-US" dirty="0" err="1"/>
              <a:t>osteoporozi</a:t>
            </a:r>
            <a:endParaRPr lang="en-US" dirty="0"/>
          </a:p>
          <a:p>
            <a:pPr lvl="1"/>
            <a:r>
              <a:rPr lang="en-US" dirty="0" err="1"/>
              <a:t>bisfosfonati</a:t>
            </a:r>
            <a:r>
              <a:rPr lang="en-US" dirty="0"/>
              <a:t>, </a:t>
            </a:r>
            <a:r>
              <a:rPr lang="en-US" dirty="0" err="1"/>
              <a:t>hormonalna</a:t>
            </a:r>
            <a:r>
              <a:rPr lang="en-US" dirty="0"/>
              <a:t> </a:t>
            </a:r>
            <a:r>
              <a:rPr lang="en-US" dirty="0" err="1"/>
              <a:t>terapija</a:t>
            </a:r>
            <a:endParaRPr lang="en-US" dirty="0"/>
          </a:p>
          <a:p>
            <a:r>
              <a:rPr lang="en-US" dirty="0" err="1"/>
              <a:t>dodatki</a:t>
            </a:r>
            <a:r>
              <a:rPr lang="en-US" dirty="0"/>
              <a:t> k </a:t>
            </a:r>
            <a:r>
              <a:rPr lang="en-US" dirty="0" err="1"/>
              <a:t>prehrani</a:t>
            </a:r>
            <a:endParaRPr lang="en-US" dirty="0"/>
          </a:p>
          <a:p>
            <a:pPr lvl="1"/>
            <a:r>
              <a:rPr lang="en-US" dirty="0" err="1"/>
              <a:t>vitamini</a:t>
            </a:r>
            <a:r>
              <a:rPr lang="en-US" dirty="0"/>
              <a:t>, </a:t>
            </a:r>
            <a:r>
              <a:rPr lang="en-US" dirty="0" err="1"/>
              <a:t>minerali</a:t>
            </a:r>
            <a:endParaRPr lang="en-US" dirty="0"/>
          </a:p>
          <a:p>
            <a:pPr lvl="1"/>
            <a:r>
              <a:rPr lang="en-US" dirty="0" err="1"/>
              <a:t>nutracevtiki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okvare</a:t>
            </a:r>
            <a:r>
              <a:rPr lang="en-US" dirty="0"/>
              <a:t> </a:t>
            </a:r>
            <a:r>
              <a:rPr lang="en-US" dirty="0" err="1"/>
              <a:t>tkiv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15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1787" y="4248654"/>
            <a:ext cx="3508841" cy="4723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409" y="4755966"/>
            <a:ext cx="4196157" cy="4254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112" y="5537778"/>
            <a:ext cx="3438156" cy="4949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112" y="6075857"/>
            <a:ext cx="3834863" cy="4120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6486" y="1140844"/>
            <a:ext cx="5588200" cy="6519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3846" y="1843114"/>
            <a:ext cx="4922716" cy="7878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55766" y="3133705"/>
            <a:ext cx="3860800" cy="44736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09074" y="3590113"/>
            <a:ext cx="3394265" cy="411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944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Zdravila</a:t>
            </a:r>
            <a:r>
              <a:rPr lang="en-US" dirty="0"/>
              <a:t> - </a:t>
            </a:r>
            <a:r>
              <a:rPr lang="en-US" dirty="0" err="1"/>
              <a:t>infiltracije</a:t>
            </a: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16</a:t>
            </a:fld>
            <a:endParaRPr lang="sl-SI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387" y="5034811"/>
            <a:ext cx="1513221" cy="1008112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8856" y="1281829"/>
            <a:ext cx="1737196" cy="141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6723" y="1482235"/>
            <a:ext cx="2567373" cy="596293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6732" y="2974273"/>
            <a:ext cx="2975112" cy="149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0373" y="4723390"/>
            <a:ext cx="1089384" cy="13490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5005282"/>
            <a:ext cx="1572244" cy="1067170"/>
          </a:xfrm>
          <a:prstGeom prst="rect">
            <a:avLst/>
          </a:prstGeom>
        </p:spPr>
      </p:pic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838200" y="1609969"/>
            <a:ext cx="10515600" cy="456699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sl-SI" altLang="sl-SI" sz="1800" kern="0" dirty="0"/>
              <a:t>injekcijske terapije</a:t>
            </a:r>
            <a:endParaRPr lang="en-US" altLang="sl-SI" sz="1800" kern="0" dirty="0"/>
          </a:p>
          <a:p>
            <a:pPr lvl="1">
              <a:spcBef>
                <a:spcPts val="0"/>
              </a:spcBef>
            </a:pPr>
            <a:r>
              <a:rPr lang="en-US" altLang="sl-SI" sz="1600" kern="0" dirty="0"/>
              <a:t>intra-/</a:t>
            </a:r>
            <a:r>
              <a:rPr lang="en-US" altLang="sl-SI" sz="1600" kern="0" dirty="0" err="1"/>
              <a:t>peri-artikularno</a:t>
            </a:r>
            <a:r>
              <a:rPr lang="en-US" altLang="sl-SI" sz="1600" kern="0" dirty="0"/>
              <a:t>, </a:t>
            </a:r>
            <a:r>
              <a:rPr lang="en-US" altLang="sl-SI" sz="1600" kern="0" dirty="0" err="1"/>
              <a:t>burze</a:t>
            </a:r>
            <a:r>
              <a:rPr lang="en-US" altLang="sl-SI" sz="1600" kern="0" dirty="0"/>
              <a:t>, </a:t>
            </a:r>
            <a:r>
              <a:rPr lang="en-US" altLang="sl-SI" sz="1600" kern="0" dirty="0" err="1"/>
              <a:t>peritendineum</a:t>
            </a:r>
            <a:endParaRPr lang="en-US" altLang="sl-SI" sz="1600" kern="0" dirty="0"/>
          </a:p>
          <a:p>
            <a:pPr lvl="1">
              <a:spcBef>
                <a:spcPts val="0"/>
              </a:spcBef>
            </a:pPr>
            <a:r>
              <a:rPr lang="en-US" altLang="sl-SI" sz="1600" kern="0" dirty="0" err="1"/>
              <a:t>lokalno</a:t>
            </a:r>
            <a:r>
              <a:rPr lang="en-US" altLang="sl-SI" sz="1600" kern="0" dirty="0"/>
              <a:t> </a:t>
            </a:r>
            <a:r>
              <a:rPr lang="en-US" altLang="sl-SI" sz="1600" kern="0" dirty="0" err="1"/>
              <a:t>visoka</a:t>
            </a:r>
            <a:r>
              <a:rPr lang="en-US" altLang="sl-SI" sz="1600" kern="0" dirty="0"/>
              <a:t> </a:t>
            </a:r>
            <a:r>
              <a:rPr lang="en-US" altLang="sl-SI" sz="1600" kern="0" dirty="0" err="1"/>
              <a:t>koncentracija</a:t>
            </a:r>
            <a:r>
              <a:rPr lang="en-US" altLang="sl-SI" sz="1600" kern="0" dirty="0"/>
              <a:t> </a:t>
            </a:r>
            <a:r>
              <a:rPr lang="en-US" altLang="sl-SI" sz="1600" kern="0" dirty="0" err="1"/>
              <a:t>zdravila</a:t>
            </a:r>
            <a:endParaRPr lang="en-US" altLang="sl-SI" sz="1600" kern="0" dirty="0"/>
          </a:p>
          <a:p>
            <a:pPr lvl="1">
              <a:spcBef>
                <a:spcPts val="0"/>
              </a:spcBef>
            </a:pPr>
            <a:endParaRPr lang="sl-SI" altLang="sl-SI" sz="1400" kern="0" dirty="0"/>
          </a:p>
          <a:p>
            <a:pPr>
              <a:spcBef>
                <a:spcPts val="0"/>
              </a:spcBef>
            </a:pPr>
            <a:r>
              <a:rPr lang="sl-SI" altLang="sl-SI" sz="1800" kern="0" dirty="0"/>
              <a:t>steroid +/- LA</a:t>
            </a:r>
          </a:p>
          <a:p>
            <a:pPr lvl="1">
              <a:spcBef>
                <a:spcPts val="0"/>
              </a:spcBef>
            </a:pPr>
            <a:r>
              <a:rPr lang="sl-SI" altLang="sl-SI" sz="1600" kern="0" dirty="0"/>
              <a:t>odličen protivneten učinek, za akutno fazo</a:t>
            </a:r>
          </a:p>
          <a:p>
            <a:pPr lvl="1">
              <a:spcBef>
                <a:spcPts val="0"/>
              </a:spcBef>
            </a:pPr>
            <a:r>
              <a:rPr lang="sl-SI" altLang="sl-SI" sz="1600" kern="0" dirty="0"/>
              <a:t>atrofija tkiv (</a:t>
            </a:r>
            <a:r>
              <a:rPr lang="en-US" altLang="sl-SI" sz="1600" kern="0" dirty="0" err="1"/>
              <a:t>ka</a:t>
            </a:r>
            <a:r>
              <a:rPr lang="sl-SI" altLang="sl-SI" sz="1600" kern="0" dirty="0" err="1"/>
              <a:t>tabolni</a:t>
            </a:r>
            <a:r>
              <a:rPr lang="sl-SI" altLang="sl-SI" sz="1600" kern="0" dirty="0"/>
              <a:t> učinek)</a:t>
            </a:r>
            <a:endParaRPr lang="en-US" altLang="sl-SI" sz="1600" kern="0" dirty="0"/>
          </a:p>
          <a:p>
            <a:pPr lvl="1">
              <a:spcBef>
                <a:spcPts val="0"/>
              </a:spcBef>
            </a:pPr>
            <a:endParaRPr lang="sl-SI" altLang="sl-SI" sz="800" kern="0" dirty="0"/>
          </a:p>
          <a:p>
            <a:pPr>
              <a:spcBef>
                <a:spcPts val="0"/>
              </a:spcBef>
            </a:pPr>
            <a:r>
              <a:rPr lang="sl-SI" altLang="sl-SI" sz="1800" kern="0" dirty="0" err="1"/>
              <a:t>hialuronati</a:t>
            </a:r>
            <a:endParaRPr lang="sl-SI" altLang="sl-SI" sz="1800" kern="0" dirty="0"/>
          </a:p>
          <a:p>
            <a:pPr lvl="1">
              <a:spcBef>
                <a:spcPts val="0"/>
              </a:spcBef>
            </a:pPr>
            <a:r>
              <a:rPr lang="sl-SI" altLang="sl-SI" sz="1600" kern="0" dirty="0" err="1"/>
              <a:t>viskosuplementacija</a:t>
            </a:r>
            <a:r>
              <a:rPr lang="sl-SI" altLang="sl-SI" sz="1600" kern="0" dirty="0"/>
              <a:t> kronična, artroza, 9-12 M,</a:t>
            </a:r>
          </a:p>
          <a:p>
            <a:pPr lvl="1">
              <a:spcBef>
                <a:spcPts val="0"/>
              </a:spcBef>
            </a:pPr>
            <a:endParaRPr lang="sl-SI" altLang="sl-SI" sz="800" kern="0" dirty="0"/>
          </a:p>
          <a:p>
            <a:pPr>
              <a:spcBef>
                <a:spcPts val="0"/>
              </a:spcBef>
            </a:pPr>
            <a:r>
              <a:rPr lang="sl-SI" altLang="sl-SI" sz="1800" kern="0" dirty="0"/>
              <a:t>obogatena trombocitna plazma (</a:t>
            </a:r>
            <a:r>
              <a:rPr lang="sl-SI" altLang="sl-SI" sz="1800" kern="0" dirty="0" err="1"/>
              <a:t>PRP</a:t>
            </a:r>
            <a:r>
              <a:rPr lang="sl-SI" altLang="sl-SI" sz="1800" kern="0" dirty="0"/>
              <a:t>, </a:t>
            </a:r>
            <a:r>
              <a:rPr lang="sl-SI" altLang="sl-SI" sz="1800" kern="0" dirty="0" err="1"/>
              <a:t>ACP</a:t>
            </a:r>
            <a:r>
              <a:rPr lang="sl-SI" altLang="sl-SI" sz="1800" kern="0" dirty="0"/>
              <a:t>)</a:t>
            </a:r>
          </a:p>
          <a:p>
            <a:pPr lvl="1">
              <a:spcBef>
                <a:spcPts val="0"/>
              </a:spcBef>
            </a:pPr>
            <a:r>
              <a:rPr lang="sl-SI" altLang="sl-SI" sz="1600" kern="0" dirty="0"/>
              <a:t>derivati krvi, centrifugiranje, uporabimo “</a:t>
            </a:r>
            <a:r>
              <a:rPr lang="sl-SI" altLang="sl-SI" sz="1600" kern="0" dirty="0" err="1"/>
              <a:t>buffy</a:t>
            </a:r>
            <a:r>
              <a:rPr lang="sl-SI" altLang="sl-SI" sz="1600" kern="0" dirty="0"/>
              <a:t> </a:t>
            </a:r>
            <a:r>
              <a:rPr lang="sl-SI" altLang="sl-SI" sz="1600" kern="0" dirty="0" err="1"/>
              <a:t>coat</a:t>
            </a:r>
            <a:r>
              <a:rPr lang="sl-SI" altLang="sl-SI" sz="1600" kern="0" dirty="0"/>
              <a:t>”</a:t>
            </a:r>
          </a:p>
          <a:p>
            <a:pPr lvl="1">
              <a:spcBef>
                <a:spcPts val="0"/>
              </a:spcBef>
            </a:pPr>
            <a:r>
              <a:rPr lang="en-US" altLang="sl-SI" sz="1600" kern="0" dirty="0" err="1"/>
              <a:t>hrustančne</a:t>
            </a:r>
            <a:r>
              <a:rPr lang="en-US" altLang="sl-SI" sz="1600" kern="0" dirty="0"/>
              <a:t> </a:t>
            </a:r>
            <a:r>
              <a:rPr lang="en-US" altLang="sl-SI" sz="1600" kern="0" dirty="0" err="1"/>
              <a:t>okvare</a:t>
            </a:r>
            <a:endParaRPr lang="en-US" altLang="sl-SI" sz="1600" kern="0" dirty="0"/>
          </a:p>
          <a:p>
            <a:pPr lvl="1">
              <a:spcBef>
                <a:spcPts val="0"/>
              </a:spcBef>
            </a:pPr>
            <a:r>
              <a:rPr lang="en-US" altLang="sl-SI" sz="1600" kern="0" dirty="0" err="1"/>
              <a:t>entezopatije</a:t>
            </a:r>
            <a:r>
              <a:rPr lang="en-US" altLang="sl-SI" sz="1600" kern="0" dirty="0"/>
              <a:t>, </a:t>
            </a:r>
            <a:r>
              <a:rPr lang="en-US" altLang="sl-SI" sz="1600" kern="0" dirty="0" err="1"/>
              <a:t>tendinopatije</a:t>
            </a:r>
            <a:r>
              <a:rPr lang="en-US" altLang="sl-SI" sz="1600" kern="0" dirty="0"/>
              <a:t>, rupture</a:t>
            </a:r>
            <a:endParaRPr lang="sl-SI" altLang="sl-SI" sz="1600" kern="0" dirty="0"/>
          </a:p>
          <a:p>
            <a:pPr lvl="1">
              <a:spcBef>
                <a:spcPts val="0"/>
              </a:spcBef>
            </a:pPr>
            <a:endParaRPr lang="sl-SI" altLang="sl-SI" sz="800" kern="0" dirty="0"/>
          </a:p>
          <a:p>
            <a:pPr>
              <a:spcBef>
                <a:spcPts val="0"/>
              </a:spcBef>
            </a:pPr>
            <a:r>
              <a:rPr lang="sl-SI" altLang="sl-SI" sz="1800" kern="0" dirty="0" err="1"/>
              <a:t>mezenhimske</a:t>
            </a:r>
            <a:r>
              <a:rPr lang="sl-SI" altLang="sl-SI" sz="1800" kern="0" dirty="0"/>
              <a:t> matične/</a:t>
            </a:r>
            <a:r>
              <a:rPr lang="sl-SI" altLang="sl-SI" sz="1800" kern="0" dirty="0" err="1"/>
              <a:t>stromalne</a:t>
            </a:r>
            <a:r>
              <a:rPr lang="sl-SI" altLang="sl-SI" sz="1800" kern="0" dirty="0"/>
              <a:t> celice (</a:t>
            </a:r>
            <a:r>
              <a:rPr lang="sl-SI" altLang="sl-SI" sz="1800" kern="0" dirty="0" err="1"/>
              <a:t>MSC</a:t>
            </a:r>
            <a:r>
              <a:rPr lang="sl-SI" altLang="sl-SI" sz="1800" kern="0" dirty="0"/>
              <a:t>)</a:t>
            </a:r>
          </a:p>
          <a:p>
            <a:pPr lvl="1">
              <a:spcBef>
                <a:spcPts val="0"/>
              </a:spcBef>
            </a:pPr>
            <a:r>
              <a:rPr lang="sl-SI" altLang="sl-SI" sz="1600" kern="0" dirty="0"/>
              <a:t>celična terapija, </a:t>
            </a:r>
            <a:r>
              <a:rPr lang="sl-SI" altLang="sl-SI" sz="1600" kern="0" dirty="0" err="1"/>
              <a:t>aspirat</a:t>
            </a:r>
            <a:r>
              <a:rPr lang="sl-SI" altLang="sl-SI" sz="1600" kern="0" dirty="0"/>
              <a:t> kostnega mozga ali lipo-</a:t>
            </a:r>
            <a:r>
              <a:rPr lang="sl-SI" altLang="sl-SI" sz="1600" kern="0" dirty="0" err="1"/>
              <a:t>aspirat</a:t>
            </a:r>
            <a:endParaRPr lang="sl-SI" altLang="sl-SI" sz="1600" kern="0" dirty="0"/>
          </a:p>
          <a:p>
            <a:pPr lvl="1">
              <a:spcBef>
                <a:spcPts val="0"/>
              </a:spcBef>
            </a:pPr>
            <a:r>
              <a:rPr lang="en-US" altLang="sl-SI" sz="1600" kern="0" dirty="0" err="1"/>
              <a:t>artroza</a:t>
            </a:r>
            <a:endParaRPr lang="en-US" altLang="sl-SI" sz="1600" kern="0" dirty="0"/>
          </a:p>
          <a:p>
            <a:pPr lvl="1">
              <a:spcBef>
                <a:spcPts val="0"/>
              </a:spcBef>
            </a:pPr>
            <a:endParaRPr lang="en-US" altLang="sl-SI" sz="1600" kern="0" dirty="0"/>
          </a:p>
          <a:p>
            <a:pPr>
              <a:spcBef>
                <a:spcPts val="0"/>
              </a:spcBef>
            </a:pPr>
            <a:r>
              <a:rPr lang="en-US" altLang="sl-SI" sz="2000" kern="0" dirty="0" err="1"/>
              <a:t>amnijske</a:t>
            </a:r>
            <a:r>
              <a:rPr lang="en-US" altLang="sl-SI" sz="2000" kern="0" dirty="0"/>
              <a:t> membrane</a:t>
            </a:r>
          </a:p>
          <a:p>
            <a:pPr lvl="1">
              <a:spcBef>
                <a:spcPts val="0"/>
              </a:spcBef>
            </a:pPr>
            <a:r>
              <a:rPr lang="en-US" altLang="sl-SI" sz="1600" kern="0" dirty="0" err="1"/>
              <a:t>artroza</a:t>
            </a:r>
            <a:r>
              <a:rPr lang="en-US" altLang="sl-SI" sz="1600" kern="0" dirty="0"/>
              <a:t>, </a:t>
            </a:r>
            <a:r>
              <a:rPr lang="en-US" altLang="sl-SI" sz="1600" kern="0" dirty="0" err="1"/>
              <a:t>tendinopatije</a:t>
            </a:r>
            <a:endParaRPr lang="sl-SI" altLang="sl-SI" sz="1600" kern="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84225" y="5502057"/>
            <a:ext cx="1974484" cy="108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951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Zdravila</a:t>
            </a:r>
            <a:r>
              <a:rPr lang="en-US" dirty="0"/>
              <a:t> – </a:t>
            </a:r>
            <a:r>
              <a:rPr lang="en-US" dirty="0" err="1"/>
              <a:t>intravensko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enkratna</a:t>
            </a:r>
            <a:r>
              <a:rPr lang="en-US" dirty="0"/>
              <a:t> </a:t>
            </a:r>
            <a:r>
              <a:rPr lang="en-US" dirty="0" err="1"/>
              <a:t>injekcija</a:t>
            </a:r>
            <a:r>
              <a:rPr lang="en-US" dirty="0"/>
              <a:t>, </a:t>
            </a:r>
            <a:r>
              <a:rPr lang="en-US" dirty="0" err="1"/>
              <a:t>hitra</a:t>
            </a:r>
            <a:r>
              <a:rPr lang="en-US" dirty="0"/>
              <a:t>/</a:t>
            </a:r>
            <a:r>
              <a:rPr lang="en-US" dirty="0" err="1"/>
              <a:t>dolga</a:t>
            </a:r>
            <a:r>
              <a:rPr lang="en-US" dirty="0"/>
              <a:t> </a:t>
            </a:r>
            <a:r>
              <a:rPr lang="en-US" dirty="0" err="1"/>
              <a:t>infuzija</a:t>
            </a:r>
            <a:endParaRPr lang="en-US" dirty="0"/>
          </a:p>
          <a:p>
            <a:r>
              <a:rPr lang="en-US" dirty="0" err="1"/>
              <a:t>višje</a:t>
            </a:r>
            <a:r>
              <a:rPr lang="en-US" dirty="0"/>
              <a:t>, </a:t>
            </a:r>
            <a:r>
              <a:rPr lang="en-US" dirty="0" err="1"/>
              <a:t>hitrejše</a:t>
            </a:r>
            <a:r>
              <a:rPr lang="en-US" dirty="0"/>
              <a:t> </a:t>
            </a:r>
            <a:r>
              <a:rPr lang="en-US" dirty="0" err="1"/>
              <a:t>sistemske</a:t>
            </a:r>
            <a:r>
              <a:rPr lang="en-US" dirty="0"/>
              <a:t> </a:t>
            </a:r>
            <a:r>
              <a:rPr lang="en-US" dirty="0" err="1"/>
              <a:t>koncentracije</a:t>
            </a:r>
            <a:endParaRPr lang="en-US" dirty="0"/>
          </a:p>
          <a:p>
            <a:r>
              <a:rPr lang="en-US" dirty="0" err="1"/>
              <a:t>analgetiki</a:t>
            </a:r>
            <a:endParaRPr lang="en-US" dirty="0"/>
          </a:p>
          <a:p>
            <a:pPr lvl="1"/>
            <a:r>
              <a:rPr lang="en-US" dirty="0"/>
              <a:t>paracetamol, </a:t>
            </a:r>
            <a:r>
              <a:rPr lang="en-US" dirty="0" err="1"/>
              <a:t>metamizol</a:t>
            </a:r>
            <a:r>
              <a:rPr lang="en-US" dirty="0"/>
              <a:t>, tramadol</a:t>
            </a:r>
          </a:p>
          <a:p>
            <a:r>
              <a:rPr lang="en-US" dirty="0"/>
              <a:t>anti-</a:t>
            </a:r>
            <a:r>
              <a:rPr lang="en-US" dirty="0" err="1"/>
              <a:t>revmatiki</a:t>
            </a:r>
            <a:endParaRPr lang="en-US" dirty="0"/>
          </a:p>
          <a:p>
            <a:pPr lvl="1"/>
            <a:r>
              <a:rPr lang="en-US" dirty="0" err="1"/>
              <a:t>diklofenak</a:t>
            </a:r>
            <a:r>
              <a:rPr lang="en-US" dirty="0"/>
              <a:t>, ibuprofen</a:t>
            </a:r>
          </a:p>
          <a:p>
            <a:pPr lvl="1"/>
            <a:r>
              <a:rPr lang="en-US" dirty="0" err="1"/>
              <a:t>kortikosteroidi</a:t>
            </a:r>
            <a:endParaRPr lang="en-US" dirty="0"/>
          </a:p>
          <a:p>
            <a:r>
              <a:rPr lang="en-US" dirty="0" err="1"/>
              <a:t>antibiotiki</a:t>
            </a:r>
            <a:endParaRPr lang="en-US" dirty="0"/>
          </a:p>
          <a:p>
            <a:r>
              <a:rPr lang="en-US" dirty="0" err="1"/>
              <a:t>bisfosfonati</a:t>
            </a:r>
            <a:endParaRPr lang="en-US" dirty="0"/>
          </a:p>
          <a:p>
            <a:r>
              <a:rPr lang="en-US" dirty="0"/>
              <a:t>…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17</a:t>
            </a:fld>
            <a:endParaRPr lang="sl-SI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6214" y="1451220"/>
            <a:ext cx="3198154" cy="21282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637" y="4073648"/>
            <a:ext cx="3269641" cy="216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451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Punkcija</a:t>
            </a:r>
            <a:r>
              <a:rPr lang="en-US" dirty="0"/>
              <a:t>, </a:t>
            </a:r>
            <a:r>
              <a:rPr lang="en-US" dirty="0" err="1"/>
              <a:t>aspiracija</a:t>
            </a:r>
            <a:r>
              <a:rPr lang="en-US" dirty="0"/>
              <a:t>, </a:t>
            </a:r>
            <a:r>
              <a:rPr lang="en-US" dirty="0" err="1"/>
              <a:t>drenaža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/>
              <a:t>punkcija</a:t>
            </a:r>
            <a:r>
              <a:rPr lang="en-US" sz="2400" dirty="0"/>
              <a:t> – </a:t>
            </a:r>
            <a:r>
              <a:rPr lang="en-US" sz="2400" dirty="0" err="1"/>
              <a:t>predrtje</a:t>
            </a:r>
            <a:r>
              <a:rPr lang="en-US" sz="2400" dirty="0"/>
              <a:t> </a:t>
            </a:r>
            <a:r>
              <a:rPr lang="en-US" sz="2400" dirty="0" err="1"/>
              <a:t>naravne</a:t>
            </a:r>
            <a:r>
              <a:rPr lang="en-US" sz="2400" dirty="0"/>
              <a:t> </a:t>
            </a:r>
            <a:r>
              <a:rPr lang="en-US" sz="2400" dirty="0" err="1"/>
              <a:t>ali</a:t>
            </a:r>
            <a:r>
              <a:rPr lang="en-US" sz="2400" dirty="0"/>
              <a:t> </a:t>
            </a:r>
            <a:r>
              <a:rPr lang="en-US" sz="2400" dirty="0" err="1"/>
              <a:t>patološke</a:t>
            </a:r>
            <a:r>
              <a:rPr lang="en-US" sz="2400" dirty="0"/>
              <a:t> </a:t>
            </a:r>
            <a:r>
              <a:rPr lang="en-US" sz="2400" dirty="0" err="1"/>
              <a:t>votline</a:t>
            </a:r>
            <a:endParaRPr lang="en-US" sz="2400" dirty="0"/>
          </a:p>
          <a:p>
            <a:pPr lvl="1"/>
            <a:r>
              <a:rPr lang="en-US" sz="2000" dirty="0" err="1"/>
              <a:t>sklep</a:t>
            </a:r>
            <a:r>
              <a:rPr lang="en-US" sz="2000" dirty="0"/>
              <a:t>, </a:t>
            </a:r>
            <a:r>
              <a:rPr lang="en-US" sz="2000" dirty="0" err="1"/>
              <a:t>burza</a:t>
            </a:r>
            <a:r>
              <a:rPr lang="en-US" sz="2000" dirty="0"/>
              <a:t>, </a:t>
            </a:r>
            <a:r>
              <a:rPr lang="en-US" sz="2000" dirty="0" err="1"/>
              <a:t>hematom</a:t>
            </a:r>
            <a:endParaRPr lang="en-US" sz="2000" dirty="0"/>
          </a:p>
          <a:p>
            <a:r>
              <a:rPr lang="en-US" sz="2400" dirty="0" err="1"/>
              <a:t>aspiracija</a:t>
            </a:r>
            <a:r>
              <a:rPr lang="en-US" sz="2400" dirty="0"/>
              <a:t> – </a:t>
            </a:r>
            <a:r>
              <a:rPr lang="en-US" sz="2400" dirty="0" err="1"/>
              <a:t>odstranitev</a:t>
            </a:r>
            <a:r>
              <a:rPr lang="en-US" sz="2400" dirty="0"/>
              <a:t> </a:t>
            </a:r>
            <a:r>
              <a:rPr lang="en-US" sz="2400" dirty="0" err="1"/>
              <a:t>tekočine</a:t>
            </a:r>
            <a:r>
              <a:rPr lang="en-US" sz="2400" dirty="0"/>
              <a:t> </a:t>
            </a:r>
            <a:r>
              <a:rPr lang="en-US" sz="2400" dirty="0" err="1"/>
              <a:t>iz</a:t>
            </a:r>
            <a:r>
              <a:rPr lang="en-US" sz="2400" dirty="0"/>
              <a:t> </a:t>
            </a:r>
            <a:r>
              <a:rPr lang="en-US" sz="2400" dirty="0" err="1"/>
              <a:t>votline</a:t>
            </a:r>
            <a:endParaRPr lang="en-US" sz="2400" dirty="0"/>
          </a:p>
          <a:p>
            <a:r>
              <a:rPr lang="en-US" sz="2400" dirty="0" err="1"/>
              <a:t>drenaža</a:t>
            </a:r>
            <a:r>
              <a:rPr lang="en-US" sz="2400" dirty="0"/>
              <a:t> – </a:t>
            </a:r>
            <a:r>
              <a:rPr lang="en-US" sz="2400" dirty="0" err="1"/>
              <a:t>gosta</a:t>
            </a:r>
            <a:r>
              <a:rPr lang="en-US" sz="2400" dirty="0"/>
              <a:t> </a:t>
            </a:r>
            <a:r>
              <a:rPr lang="en-US" sz="2400" dirty="0" err="1"/>
              <a:t>tekočina</a:t>
            </a:r>
            <a:r>
              <a:rPr lang="en-US" sz="2400" dirty="0"/>
              <a:t>, </a:t>
            </a:r>
            <a:r>
              <a:rPr lang="en-US" sz="2400" dirty="0" err="1"/>
              <a:t>dalj</a:t>
            </a:r>
            <a:r>
              <a:rPr lang="en-US" sz="2400" dirty="0"/>
              <a:t> </a:t>
            </a:r>
            <a:r>
              <a:rPr lang="en-US" sz="2400" dirty="0" err="1"/>
              <a:t>časa</a:t>
            </a:r>
            <a:endParaRPr lang="en-US" sz="2400" dirty="0"/>
          </a:p>
          <a:p>
            <a:pPr lvl="1"/>
            <a:r>
              <a:rPr lang="en-US" sz="2000" dirty="0" err="1"/>
              <a:t>organiziran</a:t>
            </a:r>
            <a:r>
              <a:rPr lang="en-US" sz="2000" dirty="0"/>
              <a:t> </a:t>
            </a:r>
            <a:r>
              <a:rPr lang="en-US" sz="2000" dirty="0" err="1"/>
              <a:t>hematom</a:t>
            </a:r>
            <a:r>
              <a:rPr lang="en-US" sz="2000" dirty="0"/>
              <a:t>, </a:t>
            </a:r>
            <a:r>
              <a:rPr lang="en-US" sz="2000" dirty="0" err="1"/>
              <a:t>absces</a:t>
            </a:r>
            <a:endParaRPr lang="en-US" sz="2000" dirty="0"/>
          </a:p>
          <a:p>
            <a:endParaRPr lang="en-US" sz="2400" dirty="0"/>
          </a:p>
          <a:p>
            <a:r>
              <a:rPr lang="en-US" sz="2400" dirty="0" err="1"/>
              <a:t>zmanjšanje</a:t>
            </a:r>
            <a:r>
              <a:rPr lang="en-US" sz="2400" dirty="0"/>
              <a:t> </a:t>
            </a:r>
            <a:r>
              <a:rPr lang="en-US" sz="2400" dirty="0" err="1"/>
              <a:t>simptomov</a:t>
            </a:r>
            <a:endParaRPr lang="en-US" sz="2400" dirty="0"/>
          </a:p>
          <a:p>
            <a:r>
              <a:rPr lang="en-US" sz="2400" dirty="0" err="1"/>
              <a:t>diagnostična</a:t>
            </a:r>
            <a:r>
              <a:rPr lang="en-US" sz="2400" dirty="0"/>
              <a:t> </a:t>
            </a:r>
            <a:r>
              <a:rPr lang="en-US" sz="2400" dirty="0" err="1"/>
              <a:t>metoda</a:t>
            </a:r>
            <a:endParaRPr lang="en-US" sz="2400" dirty="0"/>
          </a:p>
          <a:p>
            <a:pPr lvl="1"/>
            <a:r>
              <a:rPr lang="en-US" sz="2000" dirty="0" err="1"/>
              <a:t>mikro</a:t>
            </a:r>
            <a:r>
              <a:rPr lang="en-US" sz="2000" dirty="0"/>
              <a:t>, </a:t>
            </a:r>
            <a:r>
              <a:rPr lang="en-US" sz="2000" dirty="0" err="1"/>
              <a:t>kristali</a:t>
            </a:r>
            <a:r>
              <a:rPr lang="en-US" sz="2000" dirty="0"/>
              <a:t>, </a:t>
            </a:r>
            <a:r>
              <a:rPr lang="en-US" sz="2000" dirty="0" err="1"/>
              <a:t>biokemija</a:t>
            </a:r>
            <a:r>
              <a:rPr lang="en-US" sz="2000" dirty="0"/>
              <a:t>, </a:t>
            </a:r>
            <a:r>
              <a:rPr lang="en-US" sz="2000" dirty="0" err="1"/>
              <a:t>celice</a:t>
            </a:r>
            <a:endParaRPr lang="en-US" sz="2000" dirty="0"/>
          </a:p>
          <a:p>
            <a:r>
              <a:rPr lang="en-US" sz="2400" dirty="0" err="1"/>
              <a:t>lahko</a:t>
            </a:r>
            <a:r>
              <a:rPr lang="en-US" sz="2400" dirty="0"/>
              <a:t> </a:t>
            </a:r>
            <a:r>
              <a:rPr lang="en-US" sz="2400" dirty="0" err="1"/>
              <a:t>kombinacija</a:t>
            </a:r>
            <a:r>
              <a:rPr lang="en-US" sz="2400" dirty="0"/>
              <a:t> z </a:t>
            </a:r>
            <a:r>
              <a:rPr lang="en-US" sz="2400" dirty="0" err="1"/>
              <a:t>infiltracijo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18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3037" y="2853101"/>
            <a:ext cx="1663822" cy="17165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6944" y="1293980"/>
            <a:ext cx="2510511" cy="13286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046" y="2853101"/>
            <a:ext cx="1936567" cy="16794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3323" y="4926997"/>
            <a:ext cx="3959836" cy="142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4015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Biopsija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malo</a:t>
            </a:r>
            <a:r>
              <a:rPr lang="en-US" dirty="0"/>
              <a:t> </a:t>
            </a:r>
            <a:r>
              <a:rPr lang="en-US" dirty="0" err="1"/>
              <a:t>invaziven</a:t>
            </a:r>
            <a:r>
              <a:rPr lang="en-US" dirty="0"/>
              <a:t> </a:t>
            </a:r>
            <a:r>
              <a:rPr lang="en-US" dirty="0" err="1"/>
              <a:t>diagnostični</a:t>
            </a:r>
            <a:r>
              <a:rPr lang="en-US" dirty="0"/>
              <a:t> </a:t>
            </a:r>
            <a:r>
              <a:rPr lang="en-US" dirty="0" err="1"/>
              <a:t>postopek</a:t>
            </a:r>
            <a:endParaRPr lang="en-US" dirty="0"/>
          </a:p>
          <a:p>
            <a:r>
              <a:rPr lang="en-US" dirty="0" err="1"/>
              <a:t>aspiracijska</a:t>
            </a:r>
            <a:r>
              <a:rPr lang="en-US" dirty="0"/>
              <a:t>, </a:t>
            </a:r>
            <a:r>
              <a:rPr lang="en-US" dirty="0" err="1"/>
              <a:t>debelo-igelna</a:t>
            </a:r>
            <a:r>
              <a:rPr lang="en-US" dirty="0"/>
              <a:t>, </a:t>
            </a:r>
            <a:r>
              <a:rPr lang="en-US" dirty="0" err="1"/>
              <a:t>vrtalna</a:t>
            </a:r>
            <a:r>
              <a:rPr lang="en-US" dirty="0"/>
              <a:t>, </a:t>
            </a:r>
            <a:r>
              <a:rPr lang="en-US" dirty="0" err="1"/>
              <a:t>odprta</a:t>
            </a:r>
            <a:endParaRPr lang="en-US" dirty="0"/>
          </a:p>
          <a:p>
            <a:r>
              <a:rPr lang="en-US" dirty="0" err="1"/>
              <a:t>pridobitev</a:t>
            </a:r>
            <a:r>
              <a:rPr lang="en-US" dirty="0"/>
              <a:t> </a:t>
            </a:r>
            <a:r>
              <a:rPr lang="en-US" dirty="0" err="1"/>
              <a:t>materiala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mikro</a:t>
            </a:r>
            <a:r>
              <a:rPr lang="en-US" dirty="0"/>
              <a:t> + </a:t>
            </a:r>
            <a:r>
              <a:rPr lang="en-US" dirty="0" err="1"/>
              <a:t>pato-histo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19</a:t>
            </a:fld>
            <a:endParaRPr lang="sl-SI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947" y="3812422"/>
            <a:ext cx="3711775" cy="24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570" y="4090631"/>
            <a:ext cx="2659184" cy="1975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501" y="1327459"/>
            <a:ext cx="3215223" cy="2078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6819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3569" y="895594"/>
            <a:ext cx="3333750" cy="50393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Kaj</a:t>
            </a:r>
            <a:r>
              <a:rPr lang="en-US" dirty="0"/>
              <a:t> je </a:t>
            </a:r>
            <a:r>
              <a:rPr lang="en-US" dirty="0" err="1"/>
              <a:t>konzervativno</a:t>
            </a:r>
            <a:r>
              <a:rPr lang="en-US" dirty="0"/>
              <a:t> </a:t>
            </a:r>
            <a:r>
              <a:rPr lang="en-US" dirty="0" err="1"/>
              <a:t>zdravljenje</a:t>
            </a:r>
            <a:r>
              <a:rPr lang="en-US" dirty="0"/>
              <a:t>?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985369" cy="435133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Conservative management is a type of medical treatment defined by the </a:t>
            </a:r>
            <a:r>
              <a:rPr lang="en-US" u="sng" dirty="0">
                <a:solidFill>
                  <a:srgbClr val="FF0000"/>
                </a:solidFill>
              </a:rPr>
              <a:t>avoidance of invasive measures</a:t>
            </a:r>
            <a:r>
              <a:rPr lang="en-US" dirty="0">
                <a:solidFill>
                  <a:srgbClr val="FF0000"/>
                </a:solidFill>
              </a:rPr>
              <a:t> such as surgery or other invasive procedures, usually with the intent to preserve function or body parts.</a:t>
            </a:r>
          </a:p>
          <a:p>
            <a:endParaRPr lang="en-US" dirty="0"/>
          </a:p>
          <a:p>
            <a:r>
              <a:rPr lang="en-US" dirty="0"/>
              <a:t>Medical conservatism means being cautious about </a:t>
            </a:r>
            <a:r>
              <a:rPr lang="en-US" u="sng" dirty="0"/>
              <a:t>implementing unproven new procedures </a:t>
            </a:r>
            <a:r>
              <a:rPr lang="en-US" dirty="0"/>
              <a:t>or tests, to prevent overtreatment and harm to patients.</a:t>
            </a: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2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3614724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Zaključki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600" dirty="0" err="1"/>
              <a:t>široka</a:t>
            </a:r>
            <a:r>
              <a:rPr lang="en-US" sz="2600" dirty="0"/>
              <a:t> </a:t>
            </a:r>
            <a:r>
              <a:rPr lang="en-US" sz="2600" dirty="0" err="1"/>
              <a:t>paleta</a:t>
            </a:r>
            <a:r>
              <a:rPr lang="en-US" sz="2600" dirty="0"/>
              <a:t> </a:t>
            </a:r>
            <a:r>
              <a:rPr lang="en-US" sz="2600" dirty="0" err="1"/>
              <a:t>nekirurških</a:t>
            </a:r>
            <a:r>
              <a:rPr lang="en-US" sz="2600" dirty="0"/>
              <a:t> </a:t>
            </a:r>
            <a:r>
              <a:rPr lang="en-US" sz="2600" dirty="0" err="1"/>
              <a:t>terapevtskih</a:t>
            </a:r>
            <a:r>
              <a:rPr lang="en-US" sz="2600" dirty="0"/>
              <a:t> </a:t>
            </a:r>
            <a:r>
              <a:rPr lang="en-US" sz="2600" dirty="0" err="1"/>
              <a:t>metod</a:t>
            </a:r>
            <a:endParaRPr lang="en-US" sz="2600" dirty="0"/>
          </a:p>
          <a:p>
            <a:r>
              <a:rPr lang="en-US" sz="2600" dirty="0" err="1"/>
              <a:t>temeljno</a:t>
            </a:r>
            <a:r>
              <a:rPr lang="en-US" sz="2600" dirty="0"/>
              <a:t> </a:t>
            </a:r>
            <a:r>
              <a:rPr lang="en-US" sz="2600" dirty="0" err="1"/>
              <a:t>ortopedsko</a:t>
            </a:r>
            <a:r>
              <a:rPr lang="en-US" sz="2600" dirty="0"/>
              <a:t> </a:t>
            </a:r>
            <a:r>
              <a:rPr lang="en-US" sz="2600" dirty="0" err="1"/>
              <a:t>zdravljenje</a:t>
            </a:r>
            <a:endParaRPr lang="en-US" sz="2600" dirty="0"/>
          </a:p>
          <a:p>
            <a:r>
              <a:rPr lang="en-US" sz="2600" dirty="0" err="1"/>
              <a:t>MTP</a:t>
            </a:r>
            <a:r>
              <a:rPr lang="en-US" sz="2600" dirty="0"/>
              <a:t>, </a:t>
            </a:r>
            <a:r>
              <a:rPr lang="en-US" sz="2600" dirty="0" err="1"/>
              <a:t>fizioterapija</a:t>
            </a:r>
            <a:r>
              <a:rPr lang="en-US" sz="2600" dirty="0"/>
              <a:t>, </a:t>
            </a:r>
            <a:r>
              <a:rPr lang="en-US" sz="2600" dirty="0" err="1"/>
              <a:t>iglanje</a:t>
            </a:r>
            <a:r>
              <a:rPr lang="en-US" sz="2600" dirty="0"/>
              <a:t>, </a:t>
            </a:r>
            <a:r>
              <a:rPr lang="en-US" sz="2600" dirty="0" err="1"/>
              <a:t>zdravila</a:t>
            </a:r>
            <a:r>
              <a:rPr lang="en-US" sz="2600" dirty="0"/>
              <a:t>, </a:t>
            </a:r>
            <a:r>
              <a:rPr lang="en-US" sz="2600" dirty="0" err="1"/>
              <a:t>infiltracije</a:t>
            </a:r>
            <a:endParaRPr lang="en-US" sz="2600" dirty="0"/>
          </a:p>
          <a:p>
            <a:endParaRPr lang="en-US" sz="2600" dirty="0"/>
          </a:p>
          <a:p>
            <a:r>
              <a:rPr lang="en-US" sz="2600" dirty="0" err="1"/>
              <a:t>ortopedija</a:t>
            </a:r>
            <a:r>
              <a:rPr lang="en-US" sz="2600" dirty="0"/>
              <a:t> vs. </a:t>
            </a:r>
            <a:r>
              <a:rPr lang="en-US" sz="2600" dirty="0" err="1"/>
              <a:t>ortopedska</a:t>
            </a:r>
            <a:r>
              <a:rPr lang="en-US" sz="2600" dirty="0"/>
              <a:t> </a:t>
            </a:r>
            <a:r>
              <a:rPr lang="en-US" sz="2600" dirty="0" err="1"/>
              <a:t>kirurgija</a:t>
            </a:r>
            <a:endParaRPr lang="en-US" sz="2600" dirty="0"/>
          </a:p>
          <a:p>
            <a:r>
              <a:rPr lang="en-US" sz="2600" dirty="0" err="1"/>
              <a:t>nimamo</a:t>
            </a:r>
            <a:r>
              <a:rPr lang="en-US" sz="2600" dirty="0"/>
              <a:t> “</a:t>
            </a:r>
            <a:r>
              <a:rPr lang="en-US" sz="2600" dirty="0" err="1"/>
              <a:t>internista</a:t>
            </a:r>
            <a:r>
              <a:rPr lang="en-US" sz="2600" dirty="0"/>
              <a:t>” </a:t>
            </a:r>
            <a:r>
              <a:rPr lang="en-US" sz="2600" dirty="0" err="1"/>
              <a:t>za</a:t>
            </a:r>
            <a:r>
              <a:rPr lang="en-US" sz="2600" dirty="0"/>
              <a:t> </a:t>
            </a:r>
            <a:r>
              <a:rPr lang="en-US" sz="2600" dirty="0" err="1"/>
              <a:t>ortopedsko</a:t>
            </a:r>
            <a:r>
              <a:rPr lang="en-US" sz="2600" dirty="0"/>
              <a:t> </a:t>
            </a:r>
            <a:r>
              <a:rPr lang="en-US" sz="2600" dirty="0" err="1"/>
              <a:t>konzervativno</a:t>
            </a:r>
            <a:r>
              <a:rPr lang="en-US" sz="2600" dirty="0"/>
              <a:t> </a:t>
            </a:r>
            <a:r>
              <a:rPr lang="en-US" sz="2600" dirty="0" err="1"/>
              <a:t>zdravljenje</a:t>
            </a:r>
            <a:endParaRPr lang="en-US" sz="2600" dirty="0"/>
          </a:p>
          <a:p>
            <a:r>
              <a:rPr lang="en-US" sz="2600" dirty="0" err="1"/>
              <a:t>sodelovanje</a:t>
            </a:r>
            <a:r>
              <a:rPr lang="en-US" sz="2600" dirty="0"/>
              <a:t>/</a:t>
            </a:r>
            <a:r>
              <a:rPr lang="en-US" sz="2600" dirty="0" err="1"/>
              <a:t>prepletanje</a:t>
            </a:r>
            <a:r>
              <a:rPr lang="en-US" sz="2600" dirty="0"/>
              <a:t> FT, </a:t>
            </a:r>
            <a:r>
              <a:rPr lang="en-US" sz="2600" dirty="0" err="1"/>
              <a:t>FRM</a:t>
            </a:r>
            <a:r>
              <a:rPr lang="en-US" sz="2600" dirty="0"/>
              <a:t>, </a:t>
            </a:r>
            <a:r>
              <a:rPr lang="en-US" sz="2600" dirty="0" err="1"/>
              <a:t>MDPŠ</a:t>
            </a:r>
            <a:r>
              <a:rPr lang="en-US" sz="2600" dirty="0"/>
              <a:t>, </a:t>
            </a:r>
            <a:r>
              <a:rPr lang="en-US" sz="2600" dirty="0" err="1"/>
              <a:t>revmatologi</a:t>
            </a:r>
            <a:r>
              <a:rPr lang="en-US" sz="2600" dirty="0"/>
              <a:t>, </a:t>
            </a:r>
            <a:r>
              <a:rPr lang="en-US" sz="2600" dirty="0" err="1"/>
              <a:t>travmatologi</a:t>
            </a:r>
            <a:r>
              <a:rPr lang="en-US" sz="2600" dirty="0"/>
              <a:t>, </a:t>
            </a:r>
            <a:r>
              <a:rPr lang="en-US" sz="2600" dirty="0" err="1"/>
              <a:t>SDM</a:t>
            </a:r>
            <a:r>
              <a:rPr lang="en-US" sz="2600" dirty="0"/>
              <a:t>		</a:t>
            </a:r>
          </a:p>
          <a:p>
            <a:r>
              <a:rPr lang="en-US" sz="2600" dirty="0"/>
              <a:t>~90% </a:t>
            </a:r>
            <a:r>
              <a:rPr lang="en-US" sz="2600" dirty="0" err="1"/>
              <a:t>bolnikov</a:t>
            </a:r>
            <a:r>
              <a:rPr lang="en-US" sz="2600" dirty="0"/>
              <a:t> z </a:t>
            </a:r>
            <a:r>
              <a:rPr lang="en-US" sz="2600" dirty="0" err="1"/>
              <a:t>ortopedskimi</a:t>
            </a:r>
            <a:r>
              <a:rPr lang="en-US" sz="2600" dirty="0"/>
              <a:t> </a:t>
            </a:r>
            <a:r>
              <a:rPr lang="en-US" sz="2600" dirty="0" err="1"/>
              <a:t>težavami</a:t>
            </a:r>
            <a:r>
              <a:rPr lang="en-US" sz="2600" dirty="0"/>
              <a:t> </a:t>
            </a:r>
            <a:r>
              <a:rPr lang="en-US" sz="2600" dirty="0" err="1"/>
              <a:t>sploh</a:t>
            </a:r>
            <a:r>
              <a:rPr lang="en-US" sz="2600" dirty="0"/>
              <a:t> ne </a:t>
            </a:r>
            <a:r>
              <a:rPr lang="en-US" sz="2600" dirty="0" err="1"/>
              <a:t>potrebuje</a:t>
            </a:r>
            <a:r>
              <a:rPr lang="en-US" sz="2600" dirty="0"/>
              <a:t> OP</a:t>
            </a:r>
          </a:p>
          <a:p>
            <a:r>
              <a:rPr lang="en-US" sz="2600" dirty="0"/>
              <a:t>dobro </a:t>
            </a:r>
            <a:r>
              <a:rPr lang="en-US" sz="2600" dirty="0" err="1"/>
              <a:t>znanje</a:t>
            </a:r>
            <a:r>
              <a:rPr lang="en-US" sz="2600" dirty="0"/>
              <a:t> </a:t>
            </a:r>
            <a:r>
              <a:rPr lang="en-US" sz="2600" dirty="0" err="1"/>
              <a:t>iz</a:t>
            </a:r>
            <a:r>
              <a:rPr lang="en-US" sz="2600" dirty="0"/>
              <a:t> </a:t>
            </a:r>
            <a:r>
              <a:rPr lang="en-US" sz="2600" dirty="0" err="1"/>
              <a:t>konzervativne</a:t>
            </a:r>
            <a:r>
              <a:rPr lang="en-US" sz="2600" dirty="0"/>
              <a:t> </a:t>
            </a:r>
            <a:r>
              <a:rPr lang="en-US" sz="2600" dirty="0" err="1"/>
              <a:t>terapije</a:t>
            </a:r>
            <a:r>
              <a:rPr lang="en-US" sz="2600" dirty="0"/>
              <a:t> </a:t>
            </a:r>
            <a:r>
              <a:rPr lang="en-US" sz="2600" dirty="0" err="1"/>
              <a:t>MSK</a:t>
            </a:r>
            <a:endParaRPr lang="en-US" sz="2600" dirty="0"/>
          </a:p>
          <a:p>
            <a:r>
              <a:rPr lang="en-US" sz="2600" dirty="0"/>
              <a:t>OP </a:t>
            </a:r>
            <a:r>
              <a:rPr lang="en-US" sz="2600" dirty="0" err="1"/>
              <a:t>sledi</a:t>
            </a:r>
            <a:r>
              <a:rPr lang="en-US" sz="2600" dirty="0"/>
              <a:t> </a:t>
            </a:r>
            <a:r>
              <a:rPr lang="en-US" sz="2600" dirty="0" err="1"/>
              <a:t>šele</a:t>
            </a:r>
            <a:r>
              <a:rPr lang="en-US" sz="2600" dirty="0"/>
              <a:t>, </a:t>
            </a:r>
            <a:r>
              <a:rPr lang="en-US" sz="2600" dirty="0" err="1"/>
              <a:t>ko</a:t>
            </a:r>
            <a:r>
              <a:rPr lang="en-US" sz="2600" dirty="0"/>
              <a:t> je </a:t>
            </a:r>
            <a:r>
              <a:rPr lang="en-US" sz="2600" dirty="0" err="1"/>
              <a:t>konzervativa</a:t>
            </a:r>
            <a:r>
              <a:rPr lang="en-US" sz="2600" dirty="0"/>
              <a:t> </a:t>
            </a:r>
            <a:r>
              <a:rPr lang="en-US" sz="2600" dirty="0" err="1"/>
              <a:t>izčrpana</a:t>
            </a:r>
            <a:endParaRPr lang="en-US" sz="2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20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8236" y="489560"/>
            <a:ext cx="2605646" cy="2761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7120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21</a:t>
            </a:fld>
            <a:endParaRPr lang="sl-SI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369" y="3445879"/>
            <a:ext cx="5150339" cy="274238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723" y="566969"/>
            <a:ext cx="5167800" cy="261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432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Uspešnost</a:t>
            </a:r>
            <a:r>
              <a:rPr lang="en-US" dirty="0"/>
              <a:t> </a:t>
            </a:r>
            <a:r>
              <a:rPr lang="en-US" dirty="0" err="1"/>
              <a:t>konzervativnega</a:t>
            </a:r>
            <a:r>
              <a:rPr lang="en-US" dirty="0"/>
              <a:t> </a:t>
            </a:r>
            <a:r>
              <a:rPr lang="en-US" dirty="0" err="1"/>
              <a:t>zdravljenja</a:t>
            </a: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3</a:t>
            </a:fld>
            <a:endParaRPr lang="sl-SI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634" y="3804334"/>
            <a:ext cx="2008085" cy="222791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124" y="3813005"/>
            <a:ext cx="1843280" cy="22105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9809" y="3813005"/>
            <a:ext cx="2059109" cy="222924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2323" y="2736739"/>
            <a:ext cx="4572000" cy="320390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011" y="1807179"/>
            <a:ext cx="2452202" cy="135890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7980" y="2008794"/>
            <a:ext cx="3690938" cy="115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649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Možnosti</a:t>
            </a:r>
            <a:r>
              <a:rPr lang="en-US" dirty="0"/>
              <a:t> </a:t>
            </a:r>
            <a:r>
              <a:rPr lang="en-US" dirty="0" err="1"/>
              <a:t>konzervative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imobilizacija</a:t>
            </a:r>
            <a:r>
              <a:rPr lang="en-US" dirty="0"/>
              <a:t>, </a:t>
            </a:r>
            <a:r>
              <a:rPr lang="en-US" dirty="0" err="1"/>
              <a:t>stabilizacija</a:t>
            </a:r>
            <a:endParaRPr lang="en-US" dirty="0"/>
          </a:p>
          <a:p>
            <a:r>
              <a:rPr lang="en-US" dirty="0" err="1"/>
              <a:t>razbremenitev</a:t>
            </a:r>
            <a:endParaRPr lang="en-US" dirty="0"/>
          </a:p>
          <a:p>
            <a:r>
              <a:rPr lang="en-US" dirty="0" err="1"/>
              <a:t>fizioterapija</a:t>
            </a:r>
            <a:r>
              <a:rPr lang="en-US" dirty="0"/>
              <a:t> in </a:t>
            </a:r>
            <a:r>
              <a:rPr lang="en-US" dirty="0" err="1"/>
              <a:t>kineziologija</a:t>
            </a:r>
            <a:endParaRPr lang="en-US" dirty="0"/>
          </a:p>
          <a:p>
            <a:r>
              <a:rPr lang="en-US" dirty="0" err="1"/>
              <a:t>farmakološko</a:t>
            </a:r>
            <a:r>
              <a:rPr lang="en-US" dirty="0"/>
              <a:t> </a:t>
            </a:r>
            <a:r>
              <a:rPr lang="en-US" dirty="0" err="1"/>
              <a:t>zdravljenje</a:t>
            </a:r>
            <a:endParaRPr lang="en-US" dirty="0"/>
          </a:p>
          <a:p>
            <a:pPr lvl="1"/>
            <a:r>
              <a:rPr lang="en-US" dirty="0" err="1"/>
              <a:t>površinsko</a:t>
            </a:r>
            <a:endParaRPr lang="en-US" dirty="0"/>
          </a:p>
          <a:p>
            <a:pPr lvl="1"/>
            <a:r>
              <a:rPr lang="en-US" dirty="0" err="1"/>
              <a:t>peroralno</a:t>
            </a:r>
            <a:endParaRPr lang="en-US" dirty="0"/>
          </a:p>
          <a:p>
            <a:pPr lvl="1"/>
            <a:r>
              <a:rPr lang="en-US" dirty="0" err="1"/>
              <a:t>infiltracijsko</a:t>
            </a:r>
            <a:endParaRPr lang="en-US" dirty="0"/>
          </a:p>
          <a:p>
            <a:pPr lvl="1"/>
            <a:r>
              <a:rPr lang="en-US" dirty="0" err="1"/>
              <a:t>intravensko</a:t>
            </a:r>
            <a:endParaRPr lang="en-US" dirty="0"/>
          </a:p>
          <a:p>
            <a:r>
              <a:rPr lang="en-US" dirty="0" err="1"/>
              <a:t>aspiracija</a:t>
            </a:r>
            <a:r>
              <a:rPr lang="en-US" dirty="0"/>
              <a:t>, </a:t>
            </a:r>
            <a:r>
              <a:rPr lang="en-US" dirty="0" err="1"/>
              <a:t>biopsija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4</a:t>
            </a:fld>
            <a:endParaRPr lang="sl-SI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3509" y="1430282"/>
            <a:ext cx="3405308" cy="20058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820" y="3957326"/>
            <a:ext cx="5968877" cy="171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227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RICE oz. MEAT </a:t>
            </a:r>
            <a:r>
              <a:rPr lang="en-US" dirty="0" err="1"/>
              <a:t>za</a:t>
            </a:r>
            <a:r>
              <a:rPr lang="en-US" dirty="0"/>
              <a:t> sub/</a:t>
            </a:r>
            <a:r>
              <a:rPr lang="en-US" dirty="0" err="1"/>
              <a:t>akutne</a:t>
            </a:r>
            <a:r>
              <a:rPr lang="en-US" dirty="0"/>
              <a:t> </a:t>
            </a:r>
            <a:r>
              <a:rPr lang="en-US" dirty="0" err="1"/>
              <a:t>poškodbe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en-US" dirty="0"/>
          </a:p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5</a:t>
            </a:fld>
            <a:endParaRPr lang="sl-SI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93887"/>
            <a:ext cx="3956968" cy="39569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5753" y="3892062"/>
            <a:ext cx="2916725" cy="19424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3459" y="1893887"/>
            <a:ext cx="3940603" cy="39406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6744" y="1893887"/>
            <a:ext cx="26479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401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4687" y="4584088"/>
            <a:ext cx="1936328" cy="19363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0992" y="4240497"/>
            <a:ext cx="2959384" cy="21939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Imobilizacija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7375769" cy="4351338"/>
          </a:xfrm>
        </p:spPr>
        <p:txBody>
          <a:bodyPr/>
          <a:lstStyle/>
          <a:p>
            <a:r>
              <a:rPr lang="en-US" dirty="0" err="1"/>
              <a:t>Imobilizacija</a:t>
            </a:r>
            <a:r>
              <a:rPr lang="en-US" dirty="0"/>
              <a:t> je </a:t>
            </a:r>
            <a:r>
              <a:rPr lang="en-US" dirty="0" err="1"/>
              <a:t>postopek</a:t>
            </a:r>
            <a:r>
              <a:rPr lang="en-US" dirty="0"/>
              <a:t>, s </a:t>
            </a:r>
            <a:r>
              <a:rPr lang="en-US" dirty="0" err="1"/>
              <a:t>katerim</a:t>
            </a:r>
            <a:r>
              <a:rPr lang="en-US" dirty="0"/>
              <a:t> </a:t>
            </a:r>
            <a:r>
              <a:rPr lang="en-US" dirty="0" err="1"/>
              <a:t>zadržimo</a:t>
            </a:r>
            <a:r>
              <a:rPr lang="en-US" dirty="0"/>
              <a:t> </a:t>
            </a:r>
            <a:r>
              <a:rPr lang="en-US" dirty="0" err="1"/>
              <a:t>sklep</a:t>
            </a:r>
            <a:r>
              <a:rPr lang="en-US" dirty="0"/>
              <a:t>(e) </a:t>
            </a:r>
            <a:r>
              <a:rPr lang="en-US" dirty="0" err="1"/>
              <a:t>ali</a:t>
            </a:r>
            <a:r>
              <a:rPr lang="en-US" dirty="0"/>
              <a:t> </a:t>
            </a:r>
            <a:r>
              <a:rPr lang="en-US" dirty="0" err="1"/>
              <a:t>kost</a:t>
            </a:r>
            <a:r>
              <a:rPr lang="en-US" dirty="0"/>
              <a:t>(</a:t>
            </a:r>
            <a:r>
              <a:rPr lang="en-US" dirty="0" err="1"/>
              <a:t>i</a:t>
            </a:r>
            <a:r>
              <a:rPr lang="en-US" dirty="0"/>
              <a:t>) v </a:t>
            </a:r>
            <a:r>
              <a:rPr lang="en-US" dirty="0" err="1"/>
              <a:t>ustreznem</a:t>
            </a:r>
            <a:r>
              <a:rPr lang="en-US" dirty="0"/>
              <a:t> </a:t>
            </a:r>
            <a:r>
              <a:rPr lang="en-US" dirty="0" err="1"/>
              <a:t>položaju</a:t>
            </a:r>
            <a:r>
              <a:rPr lang="en-US" dirty="0"/>
              <a:t> z </a:t>
            </a:r>
            <a:r>
              <a:rPr lang="en-US" dirty="0" err="1"/>
              <a:t>uporabo</a:t>
            </a:r>
            <a:r>
              <a:rPr lang="en-US" dirty="0"/>
              <a:t> </a:t>
            </a:r>
            <a:r>
              <a:rPr lang="en-US" dirty="0" err="1"/>
              <a:t>zunanjih</a:t>
            </a:r>
            <a:r>
              <a:rPr lang="en-US" dirty="0"/>
              <a:t> </a:t>
            </a:r>
            <a:r>
              <a:rPr lang="en-US" dirty="0" err="1"/>
              <a:t>pripomočkov</a:t>
            </a:r>
            <a:r>
              <a:rPr lang="en-US" dirty="0"/>
              <a:t>. </a:t>
            </a:r>
          </a:p>
          <a:p>
            <a:r>
              <a:rPr lang="en-US" dirty="0"/>
              <a:t>S tem </a:t>
            </a:r>
            <a:r>
              <a:rPr lang="en-US" dirty="0" err="1"/>
              <a:t>preprečujemo</a:t>
            </a:r>
            <a:r>
              <a:rPr lang="en-US" dirty="0"/>
              <a:t> </a:t>
            </a:r>
            <a:r>
              <a:rPr lang="en-US" dirty="0" err="1"/>
              <a:t>premike</a:t>
            </a:r>
            <a:r>
              <a:rPr lang="en-US" dirty="0"/>
              <a:t> in </a:t>
            </a:r>
            <a:r>
              <a:rPr lang="en-US" dirty="0" err="1"/>
              <a:t>omogočimo</a:t>
            </a:r>
            <a:r>
              <a:rPr lang="en-US" dirty="0"/>
              <a:t> </a:t>
            </a:r>
            <a:r>
              <a:rPr lang="en-US" dirty="0" err="1"/>
              <a:t>celjenje</a:t>
            </a:r>
            <a:r>
              <a:rPr lang="en-US" dirty="0"/>
              <a:t> </a:t>
            </a:r>
            <a:r>
              <a:rPr lang="en-US" dirty="0" err="1"/>
              <a:t>tkiv</a:t>
            </a:r>
            <a:r>
              <a:rPr lang="en-US" dirty="0"/>
              <a:t> </a:t>
            </a:r>
            <a:r>
              <a:rPr lang="en-US" dirty="0" err="1"/>
              <a:t>ter</a:t>
            </a:r>
            <a:r>
              <a:rPr lang="en-US" dirty="0"/>
              <a:t> </a:t>
            </a:r>
            <a:r>
              <a:rPr lang="en-US" dirty="0" err="1"/>
              <a:t>zmanjšamo</a:t>
            </a:r>
            <a:r>
              <a:rPr lang="en-US" dirty="0"/>
              <a:t> </a:t>
            </a:r>
            <a:r>
              <a:rPr lang="en-US" dirty="0" err="1"/>
              <a:t>bolečino</a:t>
            </a:r>
            <a:r>
              <a:rPr lang="en-US" dirty="0"/>
              <a:t>. </a:t>
            </a:r>
          </a:p>
          <a:p>
            <a:r>
              <a:rPr lang="en-US" dirty="0" err="1"/>
              <a:t>Mavec</a:t>
            </a:r>
            <a:r>
              <a:rPr lang="en-US" dirty="0"/>
              <a:t>, </a:t>
            </a:r>
            <a:r>
              <a:rPr lang="en-US" dirty="0" err="1"/>
              <a:t>zanka</a:t>
            </a:r>
            <a:r>
              <a:rPr lang="en-US" dirty="0"/>
              <a:t>, </a:t>
            </a:r>
            <a:r>
              <a:rPr lang="en-US" dirty="0" err="1"/>
              <a:t>opornica</a:t>
            </a:r>
            <a:r>
              <a:rPr lang="en-US" dirty="0"/>
              <a:t>, </a:t>
            </a:r>
            <a:r>
              <a:rPr lang="en-US" dirty="0" err="1"/>
              <a:t>ortoza</a:t>
            </a:r>
            <a:r>
              <a:rPr lang="en-US" dirty="0"/>
              <a:t>, </a:t>
            </a:r>
            <a:r>
              <a:rPr lang="en-US" dirty="0" err="1"/>
              <a:t>ovratnica</a:t>
            </a:r>
            <a:r>
              <a:rPr lang="en-US" dirty="0"/>
              <a:t>, </a:t>
            </a:r>
            <a:r>
              <a:rPr lang="en-US" dirty="0" err="1"/>
              <a:t>ekstenzija</a:t>
            </a:r>
            <a:r>
              <a:rPr lang="en-US" dirty="0"/>
              <a:t> s </a:t>
            </a:r>
            <a:r>
              <a:rPr lang="en-US" dirty="0" err="1"/>
              <a:t>trakcijo</a:t>
            </a: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6</a:t>
            </a:fld>
            <a:endParaRPr lang="sl-SI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8523" y="1304258"/>
            <a:ext cx="2714625" cy="211888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9679" y="3891879"/>
            <a:ext cx="2384121" cy="2384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888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Mavčenje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materiali</a:t>
            </a:r>
            <a:endParaRPr lang="en-US" dirty="0"/>
          </a:p>
          <a:p>
            <a:pPr lvl="1"/>
            <a:r>
              <a:rPr lang="en-US" dirty="0" err="1"/>
              <a:t>klasični</a:t>
            </a:r>
            <a:r>
              <a:rPr lang="en-US" dirty="0"/>
              <a:t> </a:t>
            </a:r>
            <a:r>
              <a:rPr lang="en-US" dirty="0" err="1"/>
              <a:t>mavec</a:t>
            </a:r>
            <a:r>
              <a:rPr lang="en-US" dirty="0"/>
              <a:t> (</a:t>
            </a:r>
            <a:r>
              <a:rPr lang="en-US" dirty="0" err="1"/>
              <a:t>gipsona</a:t>
            </a:r>
            <a:r>
              <a:rPr lang="en-US" dirty="0"/>
              <a:t>), fiber </a:t>
            </a:r>
            <a:r>
              <a:rPr lang="en-US" dirty="0" err="1"/>
              <a:t>glas</a:t>
            </a:r>
            <a:r>
              <a:rPr lang="en-US" dirty="0"/>
              <a:t>, soft-cast, </a:t>
            </a:r>
            <a:r>
              <a:rPr lang="en-US" dirty="0" err="1"/>
              <a:t>termoplastični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 err="1"/>
              <a:t>retencijski</a:t>
            </a:r>
            <a:r>
              <a:rPr lang="en-US" dirty="0"/>
              <a:t> vs. </a:t>
            </a:r>
            <a:r>
              <a:rPr lang="en-US" dirty="0" err="1"/>
              <a:t>redresijski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cirkularni</a:t>
            </a:r>
            <a:r>
              <a:rPr lang="en-US" dirty="0"/>
              <a:t>, </a:t>
            </a:r>
            <a:r>
              <a:rPr lang="en-US" dirty="0" err="1"/>
              <a:t>prerezani</a:t>
            </a:r>
            <a:r>
              <a:rPr lang="en-US" dirty="0"/>
              <a:t>, </a:t>
            </a:r>
            <a:r>
              <a:rPr lang="en-US" dirty="0" err="1"/>
              <a:t>longeta</a:t>
            </a:r>
            <a:endParaRPr lang="en-US" dirty="0"/>
          </a:p>
          <a:p>
            <a:r>
              <a:rPr lang="en-US" dirty="0" err="1"/>
              <a:t>hodilni</a:t>
            </a:r>
            <a:r>
              <a:rPr lang="en-US" dirty="0"/>
              <a:t> vs. </a:t>
            </a:r>
            <a:r>
              <a:rPr lang="en-US" dirty="0" err="1"/>
              <a:t>nehodilni</a:t>
            </a:r>
            <a:endParaRPr lang="en-US" dirty="0"/>
          </a:p>
          <a:p>
            <a:r>
              <a:rPr lang="en-US" dirty="0" err="1"/>
              <a:t>telesne</a:t>
            </a:r>
            <a:r>
              <a:rPr lang="en-US" dirty="0"/>
              <a:t> </a:t>
            </a:r>
            <a:r>
              <a:rPr lang="en-US" dirty="0" err="1"/>
              <a:t>regije</a:t>
            </a:r>
            <a:r>
              <a:rPr lang="en-US" dirty="0"/>
              <a:t>, </a:t>
            </a:r>
            <a:r>
              <a:rPr lang="en-US" dirty="0" err="1"/>
              <a:t>oblike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7</a:t>
            </a:fld>
            <a:endParaRPr lang="sl-SI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9184" y="654721"/>
            <a:ext cx="1662723" cy="166272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2365" y="550251"/>
            <a:ext cx="1624990" cy="162499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6532" y="799170"/>
            <a:ext cx="1294145" cy="107090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3282" y="2827091"/>
            <a:ext cx="2514636" cy="140819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8759" y="2890560"/>
            <a:ext cx="1593606" cy="128125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44678" y="4401852"/>
            <a:ext cx="2818351" cy="211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203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Ortotika</a:t>
            </a:r>
            <a:r>
              <a:rPr lang="en-US" dirty="0"/>
              <a:t>, taping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/>
              <a:t>generalna</a:t>
            </a:r>
            <a:r>
              <a:rPr lang="en-US" dirty="0"/>
              <a:t> </a:t>
            </a:r>
            <a:r>
              <a:rPr lang="en-US" dirty="0" err="1"/>
              <a:t>uporaba</a:t>
            </a:r>
            <a:r>
              <a:rPr lang="en-US" dirty="0"/>
              <a:t> </a:t>
            </a:r>
            <a:r>
              <a:rPr lang="en-US" dirty="0" err="1"/>
              <a:t>kontraindicirana</a:t>
            </a:r>
            <a:endParaRPr lang="en-US" dirty="0"/>
          </a:p>
          <a:p>
            <a:r>
              <a:rPr lang="en-US" dirty="0" err="1"/>
              <a:t>zgodnje</a:t>
            </a:r>
            <a:r>
              <a:rPr lang="en-US" dirty="0"/>
              <a:t> </a:t>
            </a:r>
            <a:r>
              <a:rPr lang="en-US" dirty="0" err="1"/>
              <a:t>razbremenjevanje</a:t>
            </a:r>
            <a:r>
              <a:rPr lang="en-US" dirty="0"/>
              <a:t> (</a:t>
            </a:r>
            <a:r>
              <a:rPr lang="en-US" dirty="0" err="1"/>
              <a:t>stresni</a:t>
            </a:r>
            <a:r>
              <a:rPr lang="en-US" dirty="0"/>
              <a:t> </a:t>
            </a:r>
            <a:r>
              <a:rPr lang="en-US" dirty="0" err="1"/>
              <a:t>zlom</a:t>
            </a:r>
            <a:r>
              <a:rPr lang="en-US" dirty="0"/>
              <a:t>, </a:t>
            </a:r>
            <a:r>
              <a:rPr lang="en-US" dirty="0" err="1"/>
              <a:t>ruptura</a:t>
            </a:r>
            <a:r>
              <a:rPr lang="en-US" dirty="0"/>
              <a:t>)</a:t>
            </a:r>
          </a:p>
          <a:p>
            <a:r>
              <a:rPr lang="en-US" dirty="0" err="1"/>
              <a:t>zgodnje</a:t>
            </a:r>
            <a:r>
              <a:rPr lang="en-US" dirty="0"/>
              <a:t> </a:t>
            </a:r>
            <a:r>
              <a:rPr lang="en-US" dirty="0" err="1"/>
              <a:t>funkcionalno</a:t>
            </a:r>
            <a:r>
              <a:rPr lang="en-US" dirty="0"/>
              <a:t> </a:t>
            </a:r>
            <a:r>
              <a:rPr lang="en-US" dirty="0" err="1"/>
              <a:t>zdravljenje</a:t>
            </a:r>
            <a:r>
              <a:rPr lang="en-US" dirty="0"/>
              <a:t> (</a:t>
            </a:r>
            <a:r>
              <a:rPr lang="en-US" dirty="0" err="1"/>
              <a:t>zvin</a:t>
            </a:r>
            <a:r>
              <a:rPr lang="en-US" dirty="0"/>
              <a:t> </a:t>
            </a:r>
            <a:r>
              <a:rPr lang="en-US" dirty="0" err="1"/>
              <a:t>gležnja</a:t>
            </a:r>
            <a:r>
              <a:rPr lang="en-US" dirty="0"/>
              <a:t>)</a:t>
            </a:r>
          </a:p>
          <a:p>
            <a:r>
              <a:rPr lang="en-US" dirty="0" err="1"/>
              <a:t>kasneje</a:t>
            </a:r>
            <a:r>
              <a:rPr lang="en-US" dirty="0"/>
              <a:t> </a:t>
            </a:r>
            <a:r>
              <a:rPr lang="en-US" dirty="0" err="1"/>
              <a:t>uporaba</a:t>
            </a:r>
            <a:r>
              <a:rPr lang="en-US" dirty="0"/>
              <a:t> med </a:t>
            </a:r>
            <a:r>
              <a:rPr lang="en-US" dirty="0" err="1"/>
              <a:t>rizičnimi</a:t>
            </a:r>
            <a:r>
              <a:rPr lang="en-US" dirty="0"/>
              <a:t> </a:t>
            </a:r>
            <a:r>
              <a:rPr lang="en-US" dirty="0" err="1"/>
              <a:t>aktivnostmi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indikacija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ortozo</a:t>
            </a:r>
            <a:r>
              <a:rPr lang="en-US" dirty="0"/>
              <a:t> </a:t>
            </a:r>
            <a:r>
              <a:rPr lang="en-US" dirty="0" err="1"/>
              <a:t>kolena</a:t>
            </a:r>
            <a:endParaRPr lang="en-US" dirty="0"/>
          </a:p>
          <a:p>
            <a:pPr lvl="1"/>
            <a:r>
              <a:rPr lang="en-US" dirty="0" err="1"/>
              <a:t>nestabilnost</a:t>
            </a:r>
            <a:r>
              <a:rPr lang="en-US" dirty="0"/>
              <a:t> </a:t>
            </a:r>
            <a:r>
              <a:rPr lang="en-US" dirty="0" err="1"/>
              <a:t>vezi</a:t>
            </a:r>
            <a:r>
              <a:rPr lang="en-US" dirty="0"/>
              <a:t> (</a:t>
            </a:r>
            <a:r>
              <a:rPr lang="en-US" dirty="0" err="1"/>
              <a:t>koleno</a:t>
            </a:r>
            <a:r>
              <a:rPr lang="en-US" dirty="0"/>
              <a:t>, </a:t>
            </a:r>
            <a:r>
              <a:rPr lang="en-US" dirty="0" err="1"/>
              <a:t>gleženj</a:t>
            </a:r>
            <a:r>
              <a:rPr lang="en-US" dirty="0"/>
              <a:t>) </a:t>
            </a:r>
            <a:r>
              <a:rPr lang="en-US" dirty="0" err="1"/>
              <a:t>stranskih</a:t>
            </a:r>
            <a:r>
              <a:rPr lang="en-US" dirty="0"/>
              <a:t> </a:t>
            </a:r>
            <a:r>
              <a:rPr lang="en-US" dirty="0" err="1"/>
              <a:t>ali</a:t>
            </a:r>
            <a:r>
              <a:rPr lang="en-US" dirty="0"/>
              <a:t> </a:t>
            </a:r>
            <a:r>
              <a:rPr lang="en-US" dirty="0" err="1"/>
              <a:t>križnih</a:t>
            </a:r>
            <a:r>
              <a:rPr lang="en-US" dirty="0"/>
              <a:t> </a:t>
            </a:r>
            <a:r>
              <a:rPr lang="en-US" dirty="0" err="1"/>
              <a:t>vezi</a:t>
            </a:r>
            <a:r>
              <a:rPr lang="en-US" dirty="0"/>
              <a:t>, PF</a:t>
            </a:r>
          </a:p>
          <a:p>
            <a:pPr lvl="1"/>
            <a:r>
              <a:rPr lang="en-US" dirty="0" err="1"/>
              <a:t>razbremenitvena</a:t>
            </a:r>
            <a:r>
              <a:rPr lang="en-US" dirty="0"/>
              <a:t> </a:t>
            </a:r>
            <a:r>
              <a:rPr lang="en-US" dirty="0" err="1"/>
              <a:t>ortoza</a:t>
            </a:r>
            <a:r>
              <a:rPr lang="en-US" dirty="0"/>
              <a:t> „unloader“</a:t>
            </a:r>
          </a:p>
          <a:p>
            <a:pPr lvl="1"/>
            <a:r>
              <a:rPr lang="en-US" dirty="0" err="1"/>
              <a:t>trak</a:t>
            </a:r>
            <a:r>
              <a:rPr lang="en-US" dirty="0"/>
              <a:t> pod </a:t>
            </a:r>
            <a:r>
              <a:rPr lang="en-US" dirty="0" err="1"/>
              <a:t>pogačico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vnetja</a:t>
            </a:r>
            <a:r>
              <a:rPr lang="en-US" dirty="0"/>
              <a:t> </a:t>
            </a:r>
            <a:r>
              <a:rPr lang="en-US" dirty="0" err="1"/>
              <a:t>pripenjališč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bandaža</a:t>
            </a:r>
            <a:r>
              <a:rPr lang="en-US" dirty="0"/>
              <a:t> (taping, </a:t>
            </a:r>
            <a:r>
              <a:rPr lang="en-US" dirty="0" err="1"/>
              <a:t>tejping</a:t>
            </a:r>
            <a:r>
              <a:rPr lang="en-US" dirty="0"/>
              <a:t>) - </a:t>
            </a:r>
            <a:r>
              <a:rPr lang="en-US" dirty="0" err="1"/>
              <a:t>rehabilitacija</a:t>
            </a:r>
            <a:r>
              <a:rPr lang="en-US" dirty="0"/>
              <a:t> </a:t>
            </a:r>
            <a:r>
              <a:rPr lang="en-US" dirty="0" err="1"/>
              <a:t>ali</a:t>
            </a:r>
            <a:r>
              <a:rPr lang="en-US" dirty="0"/>
              <a:t> med </a:t>
            </a:r>
            <a:r>
              <a:rPr lang="en-US" dirty="0" err="1"/>
              <a:t>tekmo</a:t>
            </a:r>
            <a:endParaRPr lang="en-US" dirty="0"/>
          </a:p>
          <a:p>
            <a:r>
              <a:rPr lang="en-US" dirty="0" err="1"/>
              <a:t>vložki</a:t>
            </a:r>
            <a:r>
              <a:rPr lang="en-US" dirty="0"/>
              <a:t> oz. </a:t>
            </a:r>
            <a:r>
              <a:rPr lang="en-US" dirty="0" err="1"/>
              <a:t>prilagojeni</a:t>
            </a:r>
            <a:r>
              <a:rPr lang="en-US" dirty="0"/>
              <a:t> </a:t>
            </a:r>
            <a:r>
              <a:rPr lang="en-US" dirty="0" err="1"/>
              <a:t>modeli</a:t>
            </a:r>
            <a:r>
              <a:rPr lang="en-US" dirty="0"/>
              <a:t> </a:t>
            </a:r>
            <a:r>
              <a:rPr lang="en-US" dirty="0" err="1"/>
              <a:t>športne</a:t>
            </a:r>
            <a:r>
              <a:rPr lang="en-US" dirty="0"/>
              <a:t> </a:t>
            </a:r>
            <a:r>
              <a:rPr lang="en-US" dirty="0" err="1"/>
              <a:t>obutve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8</a:t>
            </a:fld>
            <a:endParaRPr lang="sl-SI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9907" y="2818163"/>
            <a:ext cx="1693587" cy="169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5152" y="5038208"/>
            <a:ext cx="1283098" cy="1608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648" y="677609"/>
            <a:ext cx="1471669" cy="1585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8716" y="3704229"/>
            <a:ext cx="1453189" cy="150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3737" y="418678"/>
            <a:ext cx="1084065" cy="142408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05939" y="1548901"/>
            <a:ext cx="1398742" cy="107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526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Razbremenjevanje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začasno</a:t>
            </a:r>
            <a:r>
              <a:rPr lang="en-US" dirty="0"/>
              <a:t> </a:t>
            </a:r>
            <a:r>
              <a:rPr lang="en-US" dirty="0" err="1"/>
              <a:t>ali</a:t>
            </a:r>
            <a:r>
              <a:rPr lang="en-US" dirty="0"/>
              <a:t> </a:t>
            </a:r>
            <a:r>
              <a:rPr lang="en-US" dirty="0" err="1"/>
              <a:t>trajno</a:t>
            </a:r>
            <a:endParaRPr lang="en-US" dirty="0"/>
          </a:p>
          <a:p>
            <a:r>
              <a:rPr lang="en-US" dirty="0" err="1"/>
              <a:t>palice</a:t>
            </a:r>
            <a:endParaRPr lang="en-US" dirty="0"/>
          </a:p>
          <a:p>
            <a:r>
              <a:rPr lang="en-US" dirty="0" err="1"/>
              <a:t>bergle</a:t>
            </a:r>
            <a:endParaRPr lang="en-US" dirty="0"/>
          </a:p>
          <a:p>
            <a:r>
              <a:rPr lang="en-US" dirty="0" err="1"/>
              <a:t>stojka</a:t>
            </a:r>
            <a:endParaRPr lang="en-US" dirty="0"/>
          </a:p>
          <a:p>
            <a:r>
              <a:rPr lang="en-US" dirty="0" err="1"/>
              <a:t>hodulja</a:t>
            </a:r>
            <a:endParaRPr lang="en-US" dirty="0"/>
          </a:p>
          <a:p>
            <a:r>
              <a:rPr lang="en-US" dirty="0" err="1"/>
              <a:t>hodulja</a:t>
            </a:r>
            <a:r>
              <a:rPr lang="en-US" dirty="0"/>
              <a:t> s </a:t>
            </a:r>
            <a:r>
              <a:rPr lang="en-US" dirty="0" err="1"/>
              <a:t>kolesi</a:t>
            </a:r>
            <a:endParaRPr lang="en-US" dirty="0"/>
          </a:p>
          <a:p>
            <a:r>
              <a:rPr lang="en-US" dirty="0" err="1"/>
              <a:t>invalidski</a:t>
            </a:r>
            <a:r>
              <a:rPr lang="en-US" dirty="0"/>
              <a:t> </a:t>
            </a:r>
            <a:r>
              <a:rPr lang="en-US" dirty="0" err="1"/>
              <a:t>voziček</a:t>
            </a:r>
            <a:endParaRPr lang="en-US" dirty="0"/>
          </a:p>
          <a:p>
            <a:pPr lvl="1"/>
            <a:r>
              <a:rPr lang="en-US" dirty="0" err="1"/>
              <a:t>ročni</a:t>
            </a:r>
            <a:r>
              <a:rPr lang="en-US" dirty="0"/>
              <a:t> </a:t>
            </a:r>
            <a:r>
              <a:rPr lang="en-US" dirty="0" err="1"/>
              <a:t>pogon</a:t>
            </a:r>
            <a:endParaRPr lang="en-US" dirty="0"/>
          </a:p>
          <a:p>
            <a:pPr lvl="1"/>
            <a:r>
              <a:rPr lang="en-US" dirty="0" err="1"/>
              <a:t>motorni</a:t>
            </a:r>
            <a:r>
              <a:rPr lang="en-US" dirty="0"/>
              <a:t> </a:t>
            </a:r>
            <a:r>
              <a:rPr lang="en-US" dirty="0" err="1"/>
              <a:t>pogon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9</a:t>
            </a:fld>
            <a:endParaRPr lang="sl-SI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892908"/>
            <a:ext cx="4438260" cy="28980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111625"/>
            <a:ext cx="2076450" cy="2200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5837" y="4111625"/>
            <a:ext cx="231457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781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1022</TotalTime>
  <Words>745</Words>
  <Application>Microsoft Office PowerPoint</Application>
  <PresentationFormat>Widescreen</PresentationFormat>
  <Paragraphs>196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Tahoma</vt:lpstr>
      <vt:lpstr>Office Theme</vt:lpstr>
      <vt:lpstr>Konservativne oblike zdravljenja                                                   mišičnoskeletnega sistema</vt:lpstr>
      <vt:lpstr>Kaj je konzervativno zdravljenje?</vt:lpstr>
      <vt:lpstr>Uspešnost konzervativnega zdravljenja</vt:lpstr>
      <vt:lpstr>Možnosti konzervative</vt:lpstr>
      <vt:lpstr>RICE oz. MEAT za sub/akutne poškodbe</vt:lpstr>
      <vt:lpstr>Imobilizacija</vt:lpstr>
      <vt:lpstr>Mavčenje</vt:lpstr>
      <vt:lpstr>Ortotika, taping</vt:lpstr>
      <vt:lpstr>Razbremenjevanje</vt:lpstr>
      <vt:lpstr>Fizioterapija</vt:lpstr>
      <vt:lpstr>Fizioterapija</vt:lpstr>
      <vt:lpstr>Post-rehabilitacija</vt:lpstr>
      <vt:lpstr>Akupunktura, suho iglanje</vt:lpstr>
      <vt:lpstr>Zdravila - površinska</vt:lpstr>
      <vt:lpstr>Zdravila - peroralna</vt:lpstr>
      <vt:lpstr>Zdravila - infiltracije</vt:lpstr>
      <vt:lpstr>Zdravila – intravensko</vt:lpstr>
      <vt:lpstr>Punkcija, aspiracija, drenaža</vt:lpstr>
      <vt:lpstr>Biopsija</vt:lpstr>
      <vt:lpstr>Zaključki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Regenerativna ortopedija K3559</dc:title>
  <dc:creator>User</dc:creator>
  <cp:lastModifiedBy>Matej Drobnic</cp:lastModifiedBy>
  <cp:revision>145</cp:revision>
  <dcterms:created xsi:type="dcterms:W3CDTF">2019-11-03T23:02:05Z</dcterms:created>
  <dcterms:modified xsi:type="dcterms:W3CDTF">2025-10-06T20:48:27Z</dcterms:modified>
</cp:coreProperties>
</file>